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48" r:id="rId1"/>
  </p:sldMasterIdLst>
  <p:notesMasterIdLst>
    <p:notesMasterId r:id="rId43"/>
  </p:notesMasterIdLst>
  <p:sldIdLst>
    <p:sldId id="273" r:id="rId2"/>
    <p:sldId id="258" r:id="rId3"/>
    <p:sldId id="259" r:id="rId4"/>
    <p:sldId id="260" r:id="rId5"/>
    <p:sldId id="261" r:id="rId6"/>
    <p:sldId id="262" r:id="rId7"/>
    <p:sldId id="263" r:id="rId8"/>
    <p:sldId id="264" r:id="rId9"/>
    <p:sldId id="351" r:id="rId10"/>
    <p:sldId id="352" r:id="rId11"/>
    <p:sldId id="353" r:id="rId12"/>
    <p:sldId id="354" r:id="rId13"/>
    <p:sldId id="355" r:id="rId14"/>
    <p:sldId id="265" r:id="rId15"/>
    <p:sldId id="266" r:id="rId16"/>
    <p:sldId id="267" r:id="rId17"/>
    <p:sldId id="268" r:id="rId18"/>
    <p:sldId id="269" r:id="rId19"/>
    <p:sldId id="270" r:id="rId20"/>
    <p:sldId id="274" r:id="rId21"/>
    <p:sldId id="275" r:id="rId22"/>
    <p:sldId id="277" r:id="rId23"/>
    <p:sldId id="278" r:id="rId24"/>
    <p:sldId id="276" r:id="rId25"/>
    <p:sldId id="279" r:id="rId26"/>
    <p:sldId id="280" r:id="rId27"/>
    <p:sldId id="281" r:id="rId28"/>
    <p:sldId id="283" r:id="rId29"/>
    <p:sldId id="282" r:id="rId30"/>
    <p:sldId id="284" r:id="rId31"/>
    <p:sldId id="285" r:id="rId32"/>
    <p:sldId id="286" r:id="rId33"/>
    <p:sldId id="287" r:id="rId34"/>
    <p:sldId id="288" r:id="rId35"/>
    <p:sldId id="289" r:id="rId36"/>
    <p:sldId id="290" r:id="rId37"/>
    <p:sldId id="325" r:id="rId38"/>
    <p:sldId id="350" r:id="rId39"/>
    <p:sldId id="342" r:id="rId40"/>
    <p:sldId id="356" r:id="rId41"/>
    <p:sldId id="357"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6" d="100"/>
          <a:sy n="86" d="100"/>
        </p:scale>
        <p:origin x="-72" y="4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63561B-BDBC-458C-93B0-CF73273F3E93}" type="datetimeFigureOut">
              <a:rPr lang="en-US" smtClean="0"/>
              <a:pPr/>
              <a:t>10/5/2023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2B7278-22B1-4CD2-92BE-E5C956BB59CB}" type="slidenum">
              <a:rPr lang="en-US" smtClean="0"/>
              <a:pPr/>
              <a:t>‹#›</a:t>
            </a:fld>
            <a:endParaRPr lang="en-US"/>
          </a:p>
        </p:txBody>
      </p:sp>
    </p:spTree>
    <p:extLst>
      <p:ext uri="{BB962C8B-B14F-4D97-AF65-F5344CB8AC3E}">
        <p14:creationId xmlns="" xmlns:p14="http://schemas.microsoft.com/office/powerpoint/2010/main" val="2781098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84A975-A0D2-4441-938F-DA39DCB49245}" type="datetimeFigureOut">
              <a:rPr lang="en-US" smtClean="0"/>
              <a:pPr/>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72D43-89B4-4957-A496-866775465AD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84A975-A0D2-4441-938F-DA39DCB49245}" type="datetimeFigureOut">
              <a:rPr lang="en-US" smtClean="0"/>
              <a:pPr/>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72D43-89B4-4957-A496-866775465A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84A975-A0D2-4441-938F-DA39DCB49245}" type="datetimeFigureOut">
              <a:rPr lang="en-US" smtClean="0"/>
              <a:pPr/>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72D43-89B4-4957-A496-866775465A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84A975-A0D2-4441-938F-DA39DCB49245}" type="datetimeFigureOut">
              <a:rPr lang="en-US" smtClean="0"/>
              <a:pPr/>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72D43-89B4-4957-A496-866775465A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84A975-A0D2-4441-938F-DA39DCB49245}" type="datetimeFigureOut">
              <a:rPr lang="en-US" smtClean="0"/>
              <a:pPr/>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72D43-89B4-4957-A496-866775465AD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84A975-A0D2-4441-938F-DA39DCB49245}" type="datetimeFigureOut">
              <a:rPr lang="en-US" smtClean="0"/>
              <a:pPr/>
              <a:t>10/5/2023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972D43-89B4-4957-A496-866775465AD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84A975-A0D2-4441-938F-DA39DCB49245}" type="datetimeFigureOut">
              <a:rPr lang="en-US" smtClean="0"/>
              <a:pPr/>
              <a:t>10/5/2023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972D43-89B4-4957-A496-866775465AD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84A975-A0D2-4441-938F-DA39DCB49245}" type="datetimeFigureOut">
              <a:rPr lang="en-US" smtClean="0"/>
              <a:pPr/>
              <a:t>10/5/2023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972D43-89B4-4957-A496-866775465A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84A975-A0D2-4441-938F-DA39DCB49245}" type="datetimeFigureOut">
              <a:rPr lang="en-US" smtClean="0"/>
              <a:pPr/>
              <a:t>10/5/2023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972D43-89B4-4957-A496-866775465A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84A975-A0D2-4441-938F-DA39DCB49245}" type="datetimeFigureOut">
              <a:rPr lang="en-US" smtClean="0"/>
              <a:pPr/>
              <a:t>10/5/2023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972D43-89B4-4957-A496-866775465A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84A975-A0D2-4441-938F-DA39DCB49245}" type="datetimeFigureOut">
              <a:rPr lang="en-US" smtClean="0"/>
              <a:pPr/>
              <a:t>10/5/2023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972D43-89B4-4957-A496-866775465A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84A975-A0D2-4441-938F-DA39DCB49245}" type="datetimeFigureOut">
              <a:rPr lang="en-US" smtClean="0"/>
              <a:pPr/>
              <a:t>10/5/2023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972D43-89B4-4957-A496-866775465AD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thuvienphapluat.vn/van-ban/lao-dong-tien-luong/quyet-dinh-5692-qd-tld-2022-che-do-phu-cap-can-bo-cong-doan-cac-cap-546715.asp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huvienphapluat.vn/van-ban/lao-dong-tien-luong/quyet-dinh-5692-qd-tld-2022-che-do-phu-cap-can-bo-cong-doan-cac-cap-546715.asp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huvienphapluat.vn/van-ban/lao-dong-tien-luong/quyet-dinh-so-1908-qd-tld-quy-dinh-quan-ly-tai-chinh-tai-san-cong-doan-thu-phan-phoi-nguon-thu-2016-336820.asp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huvienphapluat.vn/van-ban/lao-dong-tien-luong/quyet-dinh-so-1908-qd-tld-quy-dinh-quan-ly-tai-chinh-tai-san-cong-doan-thu-phan-phoi-nguon-thu-2016-336820.asp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huvienphapluat.vn/van-ban/lao-dong-tien-luong/quyet-dinh-5692-qd-tld-2022-che-do-phu-cap-can-bo-cong-doan-cac-cap-546715.aspx" TargetMode="External"/><Relationship Id="rId2" Type="http://schemas.openxmlformats.org/officeDocument/2006/relationships/hyperlink" Target="https://thuvienphapluat.vn/van-ban/lao-dong-tien-luong/quyet-dinh-4290-qd-tld-2022-thu-chi-quan-ly-tai-chinh-tai-san-cong-doan-co-so-505066.asp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914400"/>
            <a:ext cx="8229600" cy="304800"/>
          </a:xfrm>
        </p:spPr>
        <p:txBody>
          <a:bodyPr>
            <a:normAutofit fontScale="90000"/>
          </a:bodyPr>
          <a:lstStyle/>
          <a:p>
            <a:endParaRPr lang="en-US" dirty="0"/>
          </a:p>
        </p:txBody>
      </p:sp>
      <p:pic>
        <p:nvPicPr>
          <p:cNvPr id="5" name="Picture 7" descr="F:\lo go CD.jpg"/>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3547456" y="228600"/>
            <a:ext cx="2049087" cy="1905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Rectangle 5"/>
          <p:cNvSpPr/>
          <p:nvPr/>
        </p:nvSpPr>
        <p:spPr>
          <a:xfrm>
            <a:off x="228600" y="2667000"/>
            <a:ext cx="8686800" cy="2428357"/>
          </a:xfrm>
          <a:prstGeom prst="rect">
            <a:avLst/>
          </a:prstGeom>
        </p:spPr>
        <p:txBody>
          <a:bodyPr wrap="square">
            <a:spAutoFit/>
          </a:bodyPr>
          <a:lstStyle/>
          <a:p>
            <a:pPr marL="711200" indent="-711200" algn="ctr">
              <a:lnSpc>
                <a:spcPct val="90000"/>
              </a:lnSpc>
              <a:defRPr/>
            </a:pPr>
            <a:r>
              <a:rPr lang="en-US" sz="2800" dirty="0">
                <a:solidFill>
                  <a:schemeClr val="accent1"/>
                </a:solidFill>
                <a:latin typeface="Times New Roman" panose="02020603050405020304" pitchFamily="18" charset="0"/>
                <a:cs typeface="Times New Roman" panose="02020603050405020304" pitchFamily="18" charset="0"/>
              </a:rPr>
              <a:t>LIÊN ĐOÀN LAO ĐỘNG TỈNH ĐĂK NÔNG</a:t>
            </a:r>
          </a:p>
          <a:p>
            <a:pPr marL="711200" indent="-711200" algn="ctr">
              <a:lnSpc>
                <a:spcPct val="90000"/>
              </a:lnSpc>
              <a:defRPr/>
            </a:pPr>
            <a:r>
              <a:rPr lang="en-US" sz="2800" b="1" dirty="0">
                <a:solidFill>
                  <a:schemeClr val="accent1"/>
                </a:solidFill>
                <a:latin typeface="Times New Roman" panose="02020603050405020304" pitchFamily="18" charset="0"/>
                <a:cs typeface="Times New Roman" panose="02020603050405020304" pitchFamily="18" charset="0"/>
              </a:rPr>
              <a:t>LIÊN ĐOÀN LAO ĐỘNG HUYỆN CƯ JÚT</a:t>
            </a:r>
          </a:p>
          <a:p>
            <a:pPr marL="711200" indent="-711200" algn="ctr">
              <a:lnSpc>
                <a:spcPct val="90000"/>
              </a:lnSpc>
              <a:defRPr/>
            </a:pPr>
            <a:endParaRPr lang="en-US" dirty="0">
              <a:solidFill>
                <a:schemeClr val="accent1"/>
              </a:solidFill>
            </a:endParaRPr>
          </a:p>
          <a:p>
            <a:pPr marL="711200" indent="-711200" algn="ctr">
              <a:lnSpc>
                <a:spcPct val="90000"/>
              </a:lnSpc>
              <a:defRPr/>
            </a:pPr>
            <a:endParaRPr lang="en-US" sz="2800" dirty="0">
              <a:solidFill>
                <a:schemeClr val="accent1"/>
              </a:solidFill>
            </a:endParaRPr>
          </a:p>
          <a:p>
            <a:pPr algn="ctr">
              <a:spcBef>
                <a:spcPts val="1200"/>
              </a:spcBef>
              <a:defRPr/>
            </a:pPr>
            <a:endParaRPr lang="en-US" sz="1600" i="1" dirty="0">
              <a:solidFill>
                <a:schemeClr val="accent1"/>
              </a:solidFill>
            </a:endParaRPr>
          </a:p>
          <a:p>
            <a:pPr algn="ctr">
              <a:spcBef>
                <a:spcPts val="1200"/>
              </a:spcBef>
              <a:defRPr/>
            </a:pPr>
            <a:r>
              <a:rPr lang="en-US" sz="1600" i="1" dirty="0">
                <a:solidFill>
                  <a:schemeClr val="accent1"/>
                </a:solidFill>
              </a:rPr>
              <a:t>                                                   </a:t>
            </a:r>
            <a:r>
              <a:rPr lang="en-US" sz="1600" i="1" dirty="0" smtClean="0">
                <a:solidFill>
                  <a:schemeClr val="accent1"/>
                </a:solidFill>
              </a:rPr>
              <a:t>                                              </a:t>
            </a:r>
            <a:r>
              <a:rPr lang="en-US" sz="2400" i="1" dirty="0" err="1">
                <a:solidFill>
                  <a:schemeClr val="accent1"/>
                </a:solidFill>
                <a:latin typeface="Times New Roman" panose="02020603050405020304" pitchFamily="18" charset="0"/>
                <a:cs typeface="Times New Roman" panose="02020603050405020304" pitchFamily="18" charset="0"/>
              </a:rPr>
              <a:t>Cư</a:t>
            </a:r>
            <a:r>
              <a:rPr lang="en-US" sz="2400" i="1" dirty="0">
                <a:solidFill>
                  <a:schemeClr val="accent1"/>
                </a:solidFill>
                <a:latin typeface="Times New Roman" panose="02020603050405020304" pitchFamily="18" charset="0"/>
                <a:cs typeface="Times New Roman" panose="02020603050405020304" pitchFamily="18" charset="0"/>
              </a:rPr>
              <a:t> </a:t>
            </a:r>
            <a:r>
              <a:rPr lang="en-US" sz="2400" i="1" dirty="0" err="1">
                <a:solidFill>
                  <a:schemeClr val="accent1"/>
                </a:solidFill>
                <a:latin typeface="Times New Roman" panose="02020603050405020304" pitchFamily="18" charset="0"/>
                <a:cs typeface="Times New Roman" panose="02020603050405020304" pitchFamily="18" charset="0"/>
              </a:rPr>
              <a:t>Jút</a:t>
            </a:r>
            <a:r>
              <a:rPr lang="en-US" sz="2400" i="1" dirty="0">
                <a:solidFill>
                  <a:schemeClr val="accent1"/>
                </a:solidFill>
                <a:latin typeface="Times New Roman" panose="02020603050405020304" pitchFamily="18" charset="0"/>
                <a:cs typeface="Times New Roman" panose="02020603050405020304" pitchFamily="18" charset="0"/>
              </a:rPr>
              <a:t>, </a:t>
            </a:r>
            <a:r>
              <a:rPr lang="en-US" sz="2400" i="1" err="1">
                <a:solidFill>
                  <a:schemeClr val="accent1"/>
                </a:solidFill>
                <a:latin typeface="Times New Roman" panose="02020603050405020304" pitchFamily="18" charset="0"/>
                <a:cs typeface="Times New Roman" panose="02020603050405020304" pitchFamily="18" charset="0"/>
              </a:rPr>
              <a:t>tháng</a:t>
            </a:r>
            <a:r>
              <a:rPr lang="en-US" sz="2400" i="1">
                <a:solidFill>
                  <a:schemeClr val="accent1"/>
                </a:solidFill>
                <a:latin typeface="Times New Roman" panose="02020603050405020304" pitchFamily="18" charset="0"/>
                <a:cs typeface="Times New Roman" panose="02020603050405020304" pitchFamily="18" charset="0"/>
              </a:rPr>
              <a:t> </a:t>
            </a:r>
            <a:r>
              <a:rPr lang="en-US" sz="2400" i="1" smtClean="0">
                <a:solidFill>
                  <a:schemeClr val="accent1"/>
                </a:solidFill>
                <a:latin typeface="Times New Roman" panose="02020603050405020304" pitchFamily="18" charset="0"/>
                <a:cs typeface="Times New Roman" panose="02020603050405020304" pitchFamily="18" charset="0"/>
              </a:rPr>
              <a:t>8 </a:t>
            </a:r>
            <a:r>
              <a:rPr lang="en-US" sz="2400" i="1" err="1">
                <a:solidFill>
                  <a:schemeClr val="accent1"/>
                </a:solidFill>
                <a:latin typeface="Times New Roman" panose="02020603050405020304" pitchFamily="18" charset="0"/>
                <a:cs typeface="Times New Roman" panose="02020603050405020304" pitchFamily="18" charset="0"/>
              </a:rPr>
              <a:t>năm</a:t>
            </a:r>
            <a:r>
              <a:rPr lang="en-US" sz="2400" i="1">
                <a:solidFill>
                  <a:schemeClr val="accent1"/>
                </a:solidFill>
                <a:latin typeface="Times New Roman" panose="02020603050405020304" pitchFamily="18" charset="0"/>
                <a:cs typeface="Times New Roman" panose="02020603050405020304" pitchFamily="18" charset="0"/>
              </a:rPr>
              <a:t> </a:t>
            </a:r>
            <a:r>
              <a:rPr lang="en-US" sz="2400" i="1" smtClean="0">
                <a:solidFill>
                  <a:schemeClr val="accent1"/>
                </a:solidFill>
                <a:latin typeface="Times New Roman" panose="02020603050405020304" pitchFamily="18" charset="0"/>
                <a:cs typeface="Times New Roman" panose="02020603050405020304" pitchFamily="18" charset="0"/>
              </a:rPr>
              <a:t>2023</a:t>
            </a:r>
            <a:endParaRPr lang="en-US" sz="2400" i="1"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6700651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533401"/>
          </a:xfrm>
        </p:spPr>
        <p:txBody>
          <a:bodyPr>
            <a:normAutofit fontScale="90000"/>
          </a:bodyPr>
          <a:lstStyle/>
          <a:p>
            <a:endParaRPr lang="en-US"/>
          </a:p>
        </p:txBody>
      </p:sp>
      <p:sp>
        <p:nvSpPr>
          <p:cNvPr id="3" name="Content Placeholder 2"/>
          <p:cNvSpPr>
            <a:spLocks noGrp="1"/>
          </p:cNvSpPr>
          <p:nvPr>
            <p:ph idx="1"/>
          </p:nvPr>
        </p:nvSpPr>
        <p:spPr>
          <a:xfrm>
            <a:off x="457200" y="762000"/>
            <a:ext cx="8229600" cy="5364163"/>
          </a:xfrm>
        </p:spPr>
        <p:txBody>
          <a:bodyPr>
            <a:normAutofit/>
          </a:bodyPr>
          <a:lstStyle/>
          <a:p>
            <a:pPr marL="0" indent="0" algn="just">
              <a:buNone/>
            </a:pPr>
            <a:r>
              <a:rPr lang="en-US" smtClean="0">
                <a:latin typeface="Times New Roman" pitchFamily="18" charset="0"/>
                <a:cs typeface="Times New Roman" pitchFamily="18" charset="0"/>
              </a:rPr>
              <a:t>	</a:t>
            </a:r>
            <a:r>
              <a:rPr lang="vi-VN" smtClean="0">
                <a:latin typeface="Times New Roman" pitchFamily="18" charset="0"/>
                <a:cs typeface="Times New Roman" pitchFamily="18" charset="0"/>
              </a:rPr>
              <a:t>1.2</a:t>
            </a:r>
            <a:r>
              <a:rPr lang="vi-VN">
                <a:latin typeface="Times New Roman" pitchFamily="18" charset="0"/>
                <a:cs typeface="Times New Roman" pitchFamily="18" charset="0"/>
              </a:rPr>
              <a:t>. Sửa đổi Khoản 4: “Chi lương, phụ cấp và các khoản phải nộp theo lương” như sau:</a:t>
            </a:r>
          </a:p>
          <a:p>
            <a:pPr marL="0" indent="0" algn="just">
              <a:buNone/>
            </a:pPr>
            <a:r>
              <a:rPr lang="en-US">
                <a:latin typeface="Times New Roman" pitchFamily="18" charset="0"/>
                <a:cs typeface="Times New Roman" pitchFamily="18" charset="0"/>
              </a:rPr>
              <a:t>	</a:t>
            </a:r>
            <a:r>
              <a:rPr lang="vi-VN" smtClean="0">
                <a:latin typeface="Times New Roman" pitchFamily="18" charset="0"/>
                <a:cs typeface="Times New Roman" pitchFamily="18" charset="0"/>
              </a:rPr>
              <a:t>Lương</a:t>
            </a:r>
            <a:r>
              <a:rPr lang="vi-VN">
                <a:latin typeface="Times New Roman" pitchFamily="18" charset="0"/>
                <a:cs typeface="Times New Roman" pitchFamily="18" charset="0"/>
              </a:rPr>
              <a:t>, phụ cấp và các khoản phải nộp theo lương (Phụ cấp của cán bộ công đoàn cơ sở thực hiện theo Quyết định số </a:t>
            </a:r>
            <a:r>
              <a:rPr lang="vi-VN">
                <a:latin typeface="Times New Roman" pitchFamily="18" charset="0"/>
                <a:cs typeface="Times New Roman" pitchFamily="18" charset="0"/>
                <a:hlinkClick r:id="rId2" tooltip="Quyết định 5692/QĐ-TLĐ"/>
              </a:rPr>
              <a:t>5692/QĐ-TLĐ</a:t>
            </a:r>
            <a:r>
              <a:rPr lang="vi-VN">
                <a:latin typeface="Times New Roman" pitchFamily="18" charset="0"/>
                <a:cs typeface="Times New Roman" pitchFamily="18" charset="0"/>
              </a:rPr>
              <a:t> ngày 08 tháng 12 năm 2022 của Đoàn Chủ tịch </a:t>
            </a:r>
            <a:r>
              <a:rPr lang="vi-VN" smtClean="0">
                <a:latin typeface="Times New Roman" pitchFamily="18" charset="0"/>
                <a:cs typeface="Times New Roman" pitchFamily="18" charset="0"/>
              </a:rPr>
              <a:t>Tổng</a:t>
            </a:r>
            <a:r>
              <a:rPr lang="en-US" smtClean="0">
                <a:latin typeface="Times New Roman" pitchFamily="18" charset="0"/>
                <a:cs typeface="Times New Roman" pitchFamily="18" charset="0"/>
              </a:rPr>
              <a:t> </a:t>
            </a:r>
            <a:r>
              <a:rPr lang="vi-VN" smtClean="0">
                <a:latin typeface="Times New Roman" pitchFamily="18" charset="0"/>
                <a:cs typeface="Times New Roman" pitchFamily="18" charset="0"/>
              </a:rPr>
              <a:t>Liên </a:t>
            </a:r>
            <a:r>
              <a:rPr lang="vi-VN">
                <a:latin typeface="Times New Roman" pitchFamily="18" charset="0"/>
                <a:cs typeface="Times New Roman" pitchFamily="18" charset="0"/>
              </a:rPr>
              <a:t>đoàn Lao động Việt Nam về việc ban hành Quy định chế độ phụ cấp cán bộ công đoàn)”.</a:t>
            </a:r>
          </a:p>
          <a:p>
            <a:endParaRPr lang="en-US"/>
          </a:p>
        </p:txBody>
      </p:sp>
    </p:spTree>
    <p:extLst>
      <p:ext uri="{BB962C8B-B14F-4D97-AF65-F5344CB8AC3E}">
        <p14:creationId xmlns="" xmlns:p14="http://schemas.microsoft.com/office/powerpoint/2010/main" val="13481003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8229600" cy="762000"/>
          </a:xfrm>
        </p:spPr>
        <p:txBody>
          <a:bodyPr/>
          <a:lstStyle/>
          <a:p>
            <a:endParaRPr lang="en-US"/>
          </a:p>
        </p:txBody>
      </p:sp>
      <p:sp>
        <p:nvSpPr>
          <p:cNvPr id="3" name="Content Placeholder 2"/>
          <p:cNvSpPr>
            <a:spLocks noGrp="1"/>
          </p:cNvSpPr>
          <p:nvPr>
            <p:ph idx="1"/>
          </p:nvPr>
        </p:nvSpPr>
        <p:spPr>
          <a:xfrm>
            <a:off x="457200" y="762000"/>
            <a:ext cx="8229600" cy="5364163"/>
          </a:xfrm>
        </p:spPr>
        <p:txBody>
          <a:bodyPr>
            <a:normAutofit fontScale="92500" lnSpcReduction="20000"/>
          </a:bodyPr>
          <a:lstStyle/>
          <a:p>
            <a:pPr marL="0" indent="0" algn="just">
              <a:buNone/>
            </a:pPr>
            <a:r>
              <a:rPr lang="en-US" smtClean="0"/>
              <a:t>	</a:t>
            </a:r>
            <a:r>
              <a:rPr lang="vi-VN" smtClean="0">
                <a:latin typeface="Times New Roman" pitchFamily="18" charset="0"/>
                <a:cs typeface="Times New Roman" pitchFamily="18" charset="0"/>
              </a:rPr>
              <a:t>3</a:t>
            </a:r>
            <a:r>
              <a:rPr lang="vi-VN">
                <a:latin typeface="Times New Roman" pitchFamily="18" charset="0"/>
                <a:cs typeface="Times New Roman" pitchFamily="18" charset="0"/>
              </a:rPr>
              <a:t>. Bổ sung vào Khoản 5: “Chi khác” nội dung:</a:t>
            </a:r>
          </a:p>
          <a:p>
            <a:pPr marL="0" indent="0" algn="just">
              <a:buNone/>
            </a:pPr>
            <a:r>
              <a:rPr lang="en-US">
                <a:latin typeface="Times New Roman" pitchFamily="18" charset="0"/>
                <a:cs typeface="Times New Roman" pitchFamily="18" charset="0"/>
              </a:rPr>
              <a:t>	</a:t>
            </a:r>
            <a:r>
              <a:rPr lang="vi-VN" smtClean="0">
                <a:latin typeface="Times New Roman" pitchFamily="18" charset="0"/>
                <a:cs typeface="Times New Roman" pitchFamily="18" charset="0"/>
              </a:rPr>
              <a:t>- </a:t>
            </a:r>
            <a:r>
              <a:rPr lang="vi-VN">
                <a:latin typeface="Times New Roman" pitchFamily="18" charset="0"/>
                <a:cs typeface="Times New Roman" pitchFamily="18" charset="0"/>
              </a:rPr>
              <a:t>Chi phụ cấp ủy viên Ủy ban kiểm tra, Trưởng ban nữ công quần chúng, ủy viên ban nữ công quần chúng công đoàn cơ sở. Mức chi phụ cấp ủy viên Ủy ban kiểm tra, Trưởng ban nữ công quần chúng, ủy viên ban nữ công quần chúng áp dụng Khoản 2 và Khoản 3 Điều 3 Quy định ban hành kèm theo Quyết định số </a:t>
            </a:r>
            <a:r>
              <a:rPr lang="vi-VN">
                <a:latin typeface="Times New Roman" pitchFamily="18" charset="0"/>
                <a:cs typeface="Times New Roman" pitchFamily="18" charset="0"/>
                <a:hlinkClick r:id="rId2" tooltip="Quyết định 5692/QĐ-TLĐ"/>
              </a:rPr>
              <a:t>5692/QĐ-TLĐ</a:t>
            </a:r>
            <a:r>
              <a:rPr lang="vi-VN">
                <a:latin typeface="Times New Roman" pitchFamily="18" charset="0"/>
                <a:cs typeface="Times New Roman" pitchFamily="18" charset="0"/>
              </a:rPr>
              <a:t> ngày 08 tháng 12 năm 2022 của Đoàn Chủ tịch Tổng Liên đoàn Lao động Việt Nam về việc ban hành Quy định chế độ phụ cấp cán bộ công đoàn và không cao hơn mức chi phụ cấp trách nhiệm phó chủ tịch công đoàn cơ sở”.</a:t>
            </a:r>
          </a:p>
          <a:p>
            <a:endParaRPr lang="en-US"/>
          </a:p>
        </p:txBody>
      </p:sp>
    </p:spTree>
    <p:extLst>
      <p:ext uri="{BB962C8B-B14F-4D97-AF65-F5344CB8AC3E}">
        <p14:creationId xmlns="" xmlns:p14="http://schemas.microsoft.com/office/powerpoint/2010/main" val="6024590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19200"/>
            <a:ext cx="8229600" cy="1143000"/>
          </a:xfrm>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4080046465"/>
              </p:ext>
            </p:extLst>
          </p:nvPr>
        </p:nvGraphicFramePr>
        <p:xfrm>
          <a:off x="457200" y="2362200"/>
          <a:ext cx="8305799" cy="3688080"/>
        </p:xfrm>
        <a:graphic>
          <a:graphicData uri="http://schemas.openxmlformats.org/drawingml/2006/table">
            <a:tbl>
              <a:tblPr/>
              <a:tblGrid>
                <a:gridCol w="3428999"/>
                <a:gridCol w="2819401"/>
                <a:gridCol w="2057399"/>
              </a:tblGrid>
              <a:tr h="1463040">
                <a:tc rowSpan="2">
                  <a:txBody>
                    <a:bodyPr/>
                    <a:lstStyle/>
                    <a:p>
                      <a:pPr algn="ctr">
                        <a:spcBef>
                          <a:spcPts val="600"/>
                        </a:spcBef>
                        <a:spcAft>
                          <a:spcPts val="600"/>
                        </a:spcAft>
                      </a:pPr>
                      <a:r>
                        <a:rPr lang="vi-VN" b="1">
                          <a:effectLst/>
                          <a:latin typeface="Times New Roman" pitchFamily="18" charset="0"/>
                          <a:cs typeface="Times New Roman" pitchFamily="18" charset="0"/>
                        </a:rPr>
                        <a:t>Số lượng đoàn viên công đoàn</a:t>
                      </a:r>
                      <a:endParaRPr lang="vi-VN">
                        <a:effectLst/>
                        <a:latin typeface="Times New Roman" pitchFamily="18" charset="0"/>
                        <a:cs typeface="Times New Roman" pitchFamily="18" charset="0"/>
                      </a:endParaRPr>
                    </a:p>
                    <a:p>
                      <a:pPr algn="ctr">
                        <a:spcBef>
                          <a:spcPts val="600"/>
                        </a:spcBef>
                        <a:spcAft>
                          <a:spcPts val="600"/>
                        </a:spcAft>
                      </a:pPr>
                      <a:r>
                        <a:rPr lang="vi-VN">
                          <a:effectLst/>
                          <a:latin typeface="Times New Roman" pitchFamily="18" charset="0"/>
                          <a:cs typeface="Times New Roman" pitchFamily="18" charset="0"/>
                        </a:rPr>
                        <a:t>(lấy số liệu cuối năm trước làm cơ sở xác định phụ cấp)</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a:spcBef>
                          <a:spcPts val="600"/>
                        </a:spcBef>
                        <a:spcAft>
                          <a:spcPts val="600"/>
                        </a:spcAft>
                      </a:pPr>
                      <a:r>
                        <a:rPr lang="vi-VN" b="1">
                          <a:effectLst/>
                          <a:latin typeface="Times New Roman" pitchFamily="18" charset="0"/>
                          <a:cs typeface="Times New Roman" pitchFamily="18" charset="0"/>
                        </a:rPr>
                        <a:t>Hệ số phụ cấp trách nhiệm tối đa đối với chức danh chủ tịch CĐCS</a:t>
                      </a:r>
                      <a:endParaRPr lang="vi-VN">
                        <a:effectLst/>
                        <a:latin typeface="Times New Roman" pitchFamily="18" charset="0"/>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0">
                <a:tc vMerge="1">
                  <a:txBody>
                    <a:bodyPr/>
                    <a:lstStyle/>
                    <a:p>
                      <a:endParaRPr lang="en-US"/>
                    </a:p>
                  </a:txBody>
                  <a:tcPr/>
                </a:tc>
                <a:tc>
                  <a:txBody>
                    <a:bodyPr/>
                    <a:lstStyle/>
                    <a:p>
                      <a:pPr algn="ctr">
                        <a:spcBef>
                          <a:spcPts val="600"/>
                        </a:spcBef>
                        <a:spcAft>
                          <a:spcPts val="600"/>
                        </a:spcAft>
                      </a:pPr>
                      <a:r>
                        <a:rPr lang="vi-VN">
                          <a:effectLst/>
                          <a:latin typeface="Times New Roman" pitchFamily="18" charset="0"/>
                          <a:cs typeface="Times New Roman" pitchFamily="18" charset="0"/>
                        </a:rPr>
                        <a:t>Khu vực doanh nghiệp và CĐCS ngoài khu vực nhà nước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600"/>
                        </a:spcAft>
                      </a:pPr>
                      <a:r>
                        <a:rPr lang="vi-VN">
                          <a:effectLst/>
                          <a:latin typeface="Times New Roman" pitchFamily="18" charset="0"/>
                          <a:cs typeface="Times New Roman" pitchFamily="18" charset="0"/>
                        </a:rPr>
                        <a:t>Khu vực hành chính sự nghiệp nhà nước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spcBef>
                          <a:spcPts val="600"/>
                        </a:spcBef>
                        <a:spcAft>
                          <a:spcPts val="600"/>
                        </a:spcAft>
                      </a:pPr>
                      <a:r>
                        <a:rPr lang="vi-VN">
                          <a:effectLst/>
                          <a:latin typeface="Times New Roman" pitchFamily="18" charset="0"/>
                          <a:cs typeface="Times New Roman" pitchFamily="18" charset="0"/>
                        </a:rPr>
                        <a:t>Dưới 50 đoàn viên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600"/>
                        </a:spcAft>
                      </a:pPr>
                      <a:r>
                        <a:rPr lang="en-US">
                          <a:effectLst/>
                          <a:latin typeface="Times New Roman" pitchFamily="18" charset="0"/>
                          <a:cs typeface="Times New Roman" pitchFamily="18" charset="0"/>
                        </a:rPr>
                        <a:t>0,10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600"/>
                        </a:spcAft>
                      </a:pPr>
                      <a:endParaRPr lang="en-US" smtClean="0">
                        <a:effectLst/>
                        <a:latin typeface="Times New Roman" pitchFamily="18" charset="0"/>
                        <a:cs typeface="Times New Roman" pitchFamily="18" charset="0"/>
                      </a:endParaRPr>
                    </a:p>
                    <a:p>
                      <a:pPr algn="ctr">
                        <a:spcBef>
                          <a:spcPts val="600"/>
                        </a:spcBef>
                        <a:spcAft>
                          <a:spcPts val="600"/>
                        </a:spcAft>
                      </a:pPr>
                      <a:r>
                        <a:rPr lang="en-US" smtClean="0">
                          <a:effectLst/>
                          <a:latin typeface="Times New Roman" pitchFamily="18" charset="0"/>
                          <a:cs typeface="Times New Roman" pitchFamily="18" charset="0"/>
                        </a:rPr>
                        <a:t>0,14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spcBef>
                          <a:spcPts val="600"/>
                        </a:spcBef>
                        <a:spcAft>
                          <a:spcPts val="600"/>
                        </a:spcAft>
                      </a:pPr>
                      <a:r>
                        <a:rPr lang="vi-VN">
                          <a:effectLst/>
                          <a:latin typeface="Times New Roman" pitchFamily="18" charset="0"/>
                          <a:cs typeface="Times New Roman" pitchFamily="18" charset="0"/>
                        </a:rPr>
                        <a:t>Từ 50 đến dưới 200 đoàn viên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600"/>
                        </a:spcAft>
                      </a:pPr>
                      <a:r>
                        <a:rPr lang="en-US">
                          <a:effectLst/>
                          <a:latin typeface="Times New Roman" pitchFamily="18" charset="0"/>
                          <a:cs typeface="Times New Roman" pitchFamily="18" charset="0"/>
                        </a:rPr>
                        <a:t>0,20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600"/>
                        </a:spcBef>
                        <a:spcAft>
                          <a:spcPts val="600"/>
                        </a:spcAft>
                      </a:pPr>
                      <a:endParaRPr lang="en-US" smtClean="0">
                        <a:effectLst/>
                        <a:latin typeface="Times New Roman" pitchFamily="18" charset="0"/>
                        <a:cs typeface="Times New Roman" pitchFamily="18" charset="0"/>
                      </a:endParaRPr>
                    </a:p>
                    <a:p>
                      <a:pPr algn="ctr">
                        <a:spcBef>
                          <a:spcPts val="600"/>
                        </a:spcBef>
                        <a:spcAft>
                          <a:spcPts val="600"/>
                        </a:spcAft>
                      </a:pPr>
                      <a:r>
                        <a:rPr lang="en-US" smtClean="0">
                          <a:effectLst/>
                          <a:latin typeface="Times New Roman" pitchFamily="18" charset="0"/>
                          <a:cs typeface="Times New Roman" pitchFamily="18" charset="0"/>
                        </a:rPr>
                        <a:t>0,28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5" name="Rectangle 1"/>
          <p:cNvSpPr>
            <a:spLocks noChangeArrowheads="1"/>
          </p:cNvSpPr>
          <p:nvPr/>
        </p:nvSpPr>
        <p:spPr bwMode="auto">
          <a:xfrm>
            <a:off x="457200" y="191451"/>
            <a:ext cx="8382000" cy="200054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en-US" sz="2800" smtClean="0">
                <a:solidFill>
                  <a:srgbClr val="000000"/>
                </a:solidFill>
                <a:latin typeface="Times New Roman" pitchFamily="18" charset="0"/>
                <a:cs typeface="Times New Roman" pitchFamily="18" charset="0"/>
              </a:rPr>
              <a:t> 	</a:t>
            </a:r>
            <a:r>
              <a:rPr lang="en-US" sz="2400" b="1" smtClean="0">
                <a:solidFill>
                  <a:srgbClr val="000000"/>
                </a:solidFill>
                <a:latin typeface="Times New Roman" pitchFamily="18" charset="0"/>
                <a:cs typeface="Times New Roman" pitchFamily="18" charset="0"/>
              </a:rPr>
              <a:t>H</a:t>
            </a:r>
            <a:r>
              <a:rPr lang="vi-VN" sz="2400" b="1" smtClean="0">
                <a:latin typeface="Times New Roman" pitchFamily="18" charset="0"/>
                <a:cs typeface="Times New Roman" pitchFamily="18" charset="0"/>
              </a:rPr>
              <a:t>ệ </a:t>
            </a:r>
            <a:r>
              <a:rPr lang="vi-VN" sz="2400" b="1">
                <a:latin typeface="Times New Roman" pitchFamily="18" charset="0"/>
                <a:cs typeface="Times New Roman" pitchFamily="18" charset="0"/>
              </a:rPr>
              <a:t>số phụ cấp trách nhiệm cán bộ công đoàn cơ sở được xác định theo số lượng đoàn viên công đoàn, kết quả nộp đoàn phí công đoàn của năm trước liền kề, thực hiện theo khung số lượng đoàn viên, như sau</a:t>
            </a:r>
            <a:r>
              <a:rPr lang="vi-VN" sz="2400" b="1" smtClean="0">
                <a:latin typeface="Times New Roman" pitchFamily="18" charset="0"/>
                <a:cs typeface="Times New Roman" pitchFamily="18" charset="0"/>
              </a:rPr>
              <a:t>:</a:t>
            </a:r>
            <a:endParaRPr lang="en-US" sz="2400" b="1" smtClean="0">
              <a:latin typeface="Times New Roman" pitchFamily="18" charset="0"/>
              <a:cs typeface="Times New Roman" pitchFamily="18" charset="0"/>
            </a:endParaRPr>
          </a:p>
          <a:p>
            <a:pPr lvl="0" fontAlgn="base">
              <a:spcBef>
                <a:spcPct val="0"/>
              </a:spcBef>
              <a:spcAft>
                <a:spcPct val="0"/>
              </a:spcAf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	</a:t>
            </a:r>
            <a:r>
              <a:rPr kumimoji="0" lang="en-US" sz="2400" b="1" i="0" u="none" strike="noStrike" cap="none" normalizeH="0" baseline="0" smtClean="0">
                <a:ln>
                  <a:noFill/>
                </a:ln>
                <a:solidFill>
                  <a:srgbClr val="000000"/>
                </a:solidFill>
                <a:effectLst/>
                <a:latin typeface="Times New Roman" pitchFamily="18" charset="0"/>
                <a:cs typeface="Times New Roman" pitchFamily="18" charset="0"/>
              </a:rPr>
              <a:t>Đối với chức danh chủ tịch công đoàn cơ sở:</a:t>
            </a:r>
            <a:endParaRPr kumimoji="0" lang="en-US" sz="2400" b="1" i="0" u="none" strike="noStrike" cap="none" normalizeH="0" baseline="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 xmlns:p14="http://schemas.microsoft.com/office/powerpoint/2010/main" val="18706347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371600"/>
            <a:ext cx="8229600" cy="1143000"/>
          </a:xfrm>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lgn="just">
              <a:buNone/>
            </a:pPr>
            <a:r>
              <a:rPr lang="en-US" smtClean="0"/>
              <a:t>	</a:t>
            </a:r>
            <a:r>
              <a:rPr lang="vi-VN" smtClean="0">
                <a:latin typeface="Times New Roman" pitchFamily="18" charset="0"/>
                <a:cs typeface="Times New Roman" pitchFamily="18" charset="0"/>
              </a:rPr>
              <a:t>Các </a:t>
            </a:r>
            <a:r>
              <a:rPr lang="vi-VN">
                <a:latin typeface="Times New Roman" pitchFamily="18" charset="0"/>
                <a:cs typeface="Times New Roman" pitchFamily="18" charset="0"/>
              </a:rPr>
              <a:t>đối tượng còn lại theo quy định tại Điểm b, c, d Khoản 1 Điều này do ban chấp hành công đoàn cơ sở căn cứ nguồn chi được duyệt để cụ thể hóa hệ số chi phụ cấp trong quy chế chi tiêu nội bộ của công đoàn cơ sở, theo khung số lượng đoàn viên, đối tượng được chi phụ cấp, xếp thứ tự ưu tiên gắn với trách nhiệm từ cao đến thấp (chủ tịch, phó chủ tịch...) và đánh giá kết quả hoạt động của các đối tượng hưởng phụ cấp. Thời gian chi phụ cấp có thể thực hiện theo tháng, quý, 6 tháng hoặc năm.</a:t>
            </a:r>
            <a:endParaRPr lang="en-US">
              <a:latin typeface="Times New Roman" pitchFamily="18" charset="0"/>
              <a:cs typeface="Times New Roman" pitchFamily="18" charset="0"/>
            </a:endParaRPr>
          </a:p>
        </p:txBody>
      </p:sp>
    </p:spTree>
    <p:extLst>
      <p:ext uri="{BB962C8B-B14F-4D97-AF65-F5344CB8AC3E}">
        <p14:creationId xmlns="" xmlns:p14="http://schemas.microsoft.com/office/powerpoint/2010/main" val="13915930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2400"/>
            <a:ext cx="8153400" cy="6477000"/>
          </a:xfrm>
        </p:spPr>
        <p:txBody>
          <a:bodyPr>
            <a:normAutofit fontScale="40000" lnSpcReduction="20000"/>
          </a:bodyPr>
          <a:lstStyle/>
          <a:p>
            <a:pPr marL="0" indent="0">
              <a:buNone/>
            </a:pPr>
            <a:r>
              <a:rPr lang="nl-NL" b="1" smtClean="0"/>
              <a:t>	</a:t>
            </a:r>
          </a:p>
          <a:p>
            <a:pPr marL="0" indent="0" algn="just">
              <a:buNone/>
            </a:pPr>
            <a:r>
              <a:rPr lang="nl-NL" b="1"/>
              <a:t>	</a:t>
            </a:r>
            <a:r>
              <a:rPr lang="vi-VN" sz="7000" smtClean="0">
                <a:latin typeface="+mj-lt"/>
              </a:rPr>
              <a:t>2.2</a:t>
            </a:r>
            <a:r>
              <a:rPr lang="vi-VN" sz="7000">
                <a:latin typeface="+mj-lt"/>
              </a:rPr>
              <a:t>. Chi thăm hỏi đoàn viên công đoàn tối thiểu 40% nguồn thu đoàn phí công đoàn công đoàn cơ sở được sử dụng.</a:t>
            </a:r>
          </a:p>
          <a:p>
            <a:pPr marL="0" indent="0" algn="just">
              <a:buNone/>
            </a:pPr>
            <a:r>
              <a:rPr lang="en-US" sz="7000" smtClean="0">
                <a:latin typeface="+mj-lt"/>
              </a:rPr>
              <a:t>	</a:t>
            </a:r>
            <a:r>
              <a:rPr lang="vi-VN" sz="7000" smtClean="0">
                <a:latin typeface="+mj-lt"/>
              </a:rPr>
              <a:t>2.3</a:t>
            </a:r>
            <a:r>
              <a:rPr lang="vi-VN" sz="7000">
                <a:latin typeface="+mj-lt"/>
              </a:rPr>
              <a:t>. Chi khác tối đa 15% nguồn thu đoàn phí công đoàn công đoàn cơ sở được sử dụng.</a:t>
            </a:r>
          </a:p>
          <a:p>
            <a:pPr marL="0" indent="0" algn="just">
              <a:buNone/>
            </a:pPr>
            <a:r>
              <a:rPr lang="en-US" sz="7000" smtClean="0">
                <a:latin typeface="+mj-lt"/>
              </a:rPr>
              <a:t>	</a:t>
            </a:r>
            <a:r>
              <a:rPr lang="vi-VN" sz="7000" smtClean="0">
                <a:latin typeface="+mj-lt"/>
              </a:rPr>
              <a:t>3</a:t>
            </a:r>
            <a:r>
              <a:rPr lang="vi-VN" sz="7000">
                <a:latin typeface="+mj-lt"/>
              </a:rPr>
              <a:t>. Phân bổ nguồn thu kinh phí công đoàn công đoàn cơ sở được sử dụng cho các khoản, mục chi sau:</a:t>
            </a:r>
          </a:p>
          <a:p>
            <a:pPr marL="0" indent="0" algn="just">
              <a:buNone/>
            </a:pPr>
            <a:r>
              <a:rPr lang="en-US" sz="7000" smtClean="0">
                <a:latin typeface="+mj-lt"/>
              </a:rPr>
              <a:t>	</a:t>
            </a:r>
            <a:r>
              <a:rPr lang="vi-VN" sz="7000" smtClean="0">
                <a:latin typeface="+mj-lt"/>
              </a:rPr>
              <a:t>3.1</a:t>
            </a:r>
            <a:r>
              <a:rPr lang="vi-VN" sz="7000">
                <a:latin typeface="+mj-lt"/>
              </a:rPr>
              <a:t>. Chi trực tiếp chăm lo, bảo vệ, đào tạo, bồi dưỡng, tập huấn đoàn viên và người lao động tối thiểu 60% nguồn thu kinh phí công đoàn công đoàn cơ sở được sử dụng. Tại những đơn vị có quan hệ lao động phức tạp, công đoàn cơ sở dành tối thiểu 25% nguồn kinh phí của mục chi này để dự phòng cho hoạt động bảo vệ đoàn viên, người lao động; sau 2 năm liền kề không sử dụng có thể chuyển sang chi cho các nội dung thuộc mục chi này.</a:t>
            </a:r>
          </a:p>
          <a:p>
            <a:pPr marL="0" indent="0" algn="just">
              <a:buNone/>
            </a:pPr>
            <a:endParaRPr lang="en-US" sz="65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57200"/>
            <a:ext cx="8153400" cy="5943600"/>
          </a:xfrm>
        </p:spPr>
        <p:txBody>
          <a:bodyPr>
            <a:normAutofit fontScale="85000" lnSpcReduction="20000"/>
          </a:bodyPr>
          <a:lstStyle/>
          <a:p>
            <a:pPr marL="0" indent="0" algn="just">
              <a:buNone/>
            </a:pPr>
            <a:r>
              <a:rPr lang="nl-NL" b="1"/>
              <a:t>	</a:t>
            </a:r>
            <a:r>
              <a:rPr lang="vi-VN" smtClean="0">
                <a:latin typeface="+mj-lt"/>
              </a:rPr>
              <a:t>3.2</a:t>
            </a:r>
            <a:r>
              <a:rPr lang="vi-VN">
                <a:latin typeface="+mj-lt"/>
              </a:rPr>
              <a:t>. Chi tuyên truyền, vận động đoàn viên và người lao động tối đa 25% nguồn thu kinh phí công đoàn công đoàn cơ sở được sử dụng.</a:t>
            </a:r>
          </a:p>
          <a:p>
            <a:pPr marL="0" indent="0" algn="just">
              <a:buNone/>
            </a:pPr>
            <a:r>
              <a:rPr lang="en-US" smtClean="0">
                <a:latin typeface="+mj-lt"/>
              </a:rPr>
              <a:t>	</a:t>
            </a:r>
            <a:r>
              <a:rPr lang="vi-VN" smtClean="0">
                <a:latin typeface="+mj-lt"/>
              </a:rPr>
              <a:t>3.3</a:t>
            </a:r>
            <a:r>
              <a:rPr lang="vi-VN">
                <a:latin typeface="+mj-lt"/>
              </a:rPr>
              <a:t>. Chi quản lý hành chính tối đa 15% nguồn thu kinh phí công đoàn công đoàn cơ sở được sử dụng</a:t>
            </a:r>
            <a:r>
              <a:rPr lang="vi-VN" smtClean="0">
                <a:latin typeface="+mj-lt"/>
              </a:rPr>
              <a:t>.</a:t>
            </a:r>
            <a:r>
              <a:rPr lang="en-US" smtClean="0">
                <a:latin typeface="+mj-lt"/>
              </a:rPr>
              <a:t> </a:t>
            </a:r>
            <a:r>
              <a:rPr lang="en-US" i="1" smtClean="0">
                <a:latin typeface="Times New Roman" pitchFamily="18" charset="0"/>
                <a:cs typeface="Times New Roman" pitchFamily="18" charset="0"/>
              </a:rPr>
              <a:t>(Hội nghị BCH, Đại hội, trang trí, in ấn tài liệu, nước uống…. Chi mua VPP, sửa chữa nhỏ, tiếp khách, chi phụ cấp kiêm nhiễm cho kế toán và thủ quỹ  CĐCS….)</a:t>
            </a:r>
            <a:endParaRPr lang="vi-VN" i="1">
              <a:latin typeface="Times New Roman" pitchFamily="18" charset="0"/>
              <a:cs typeface="Times New Roman" pitchFamily="18" charset="0"/>
            </a:endParaRPr>
          </a:p>
          <a:p>
            <a:pPr marL="0" indent="0" algn="just">
              <a:buNone/>
            </a:pPr>
            <a:r>
              <a:rPr lang="en-US" smtClean="0">
                <a:latin typeface="+mj-lt"/>
              </a:rPr>
              <a:t>	</a:t>
            </a:r>
            <a:r>
              <a:rPr lang="vi-VN" smtClean="0">
                <a:latin typeface="+mj-lt"/>
              </a:rPr>
              <a:t>4</a:t>
            </a:r>
            <a:r>
              <a:rPr lang="vi-VN">
                <a:latin typeface="+mj-lt"/>
              </a:rPr>
              <a:t>. Các nội dung được quy định tỷ lệ chi tối đa nếu không chi hết bổ sung cho các nội dung chi có tỷ lệ tối thiểu (Mục 2.1, 2.3, 3.2, 3.3 nếu chi không hết được chi bổ sung cho mục 2.2, 3.1).</a:t>
            </a:r>
          </a:p>
          <a:p>
            <a:pPr marL="0" indent="0" algn="just">
              <a:buNone/>
            </a:pPr>
            <a:r>
              <a:rPr lang="en-US" smtClean="0">
                <a:latin typeface="+mj-lt"/>
              </a:rPr>
              <a:t>	</a:t>
            </a:r>
            <a:r>
              <a:rPr lang="vi-VN" smtClean="0">
                <a:latin typeface="+mj-lt"/>
              </a:rPr>
              <a:t>5</a:t>
            </a:r>
            <a:r>
              <a:rPr lang="vi-VN">
                <a:latin typeface="+mj-lt"/>
              </a:rPr>
              <a:t>. Nguồn thu khác: công đoàn cơ sở quyết định việc phân bổ cho các khoản mục chi, mức chi và đối tượng công đoàn cơ sở được phép bổ sung ngoài các đối tượng đã được quy định theo Điều 6 của Quyết định này.</a:t>
            </a:r>
          </a:p>
          <a:p>
            <a:pPr marL="0" indent="0">
              <a:buNone/>
            </a:pPr>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762000"/>
            <a:ext cx="8153400" cy="5562600"/>
          </a:xfrm>
        </p:spPr>
        <p:txBody>
          <a:bodyPr>
            <a:normAutofit fontScale="55000" lnSpcReduction="20000"/>
          </a:bodyPr>
          <a:lstStyle/>
          <a:p>
            <a:pPr marL="0" indent="0" algn="just">
              <a:buNone/>
            </a:pPr>
            <a:r>
              <a:rPr lang="nl-NL" b="1"/>
              <a:t>	</a:t>
            </a:r>
            <a:r>
              <a:rPr lang="vi-VN" sz="4400" b="1" smtClean="0">
                <a:latin typeface="+mj-lt"/>
              </a:rPr>
              <a:t>Điều </a:t>
            </a:r>
            <a:r>
              <a:rPr lang="vi-VN" sz="4400" b="1">
                <a:latin typeface="+mj-lt"/>
              </a:rPr>
              <a:t>6. Chi tài chính tại công đoàn cơ sở</a:t>
            </a:r>
            <a:endParaRPr lang="vi-VN" sz="4400">
              <a:latin typeface="+mj-lt"/>
            </a:endParaRPr>
          </a:p>
          <a:p>
            <a:pPr marL="0" indent="0" algn="just">
              <a:buNone/>
            </a:pPr>
            <a:r>
              <a:rPr lang="en-US" sz="4400" smtClean="0">
                <a:latin typeface="+mj-lt"/>
              </a:rPr>
              <a:t>	</a:t>
            </a:r>
            <a:r>
              <a:rPr lang="vi-VN" sz="4400" b="1" smtClean="0">
                <a:latin typeface="+mj-lt"/>
              </a:rPr>
              <a:t>1</a:t>
            </a:r>
            <a:r>
              <a:rPr lang="vi-VN" sz="4400" b="1">
                <a:latin typeface="+mj-lt"/>
              </a:rPr>
              <a:t>. Chi trực tiếp chăm lo, bảo vệ, đào tạo, bồi dưỡng, tập huấn đoàn viên và người lao động.</a:t>
            </a:r>
          </a:p>
          <a:p>
            <a:pPr marL="0" indent="0" algn="just">
              <a:buNone/>
            </a:pPr>
            <a:r>
              <a:rPr lang="en-US" sz="4400" smtClean="0">
                <a:latin typeface="+mj-lt"/>
              </a:rPr>
              <a:t>	</a:t>
            </a:r>
            <a:r>
              <a:rPr lang="vi-VN" sz="4400" smtClean="0">
                <a:latin typeface="+mj-lt"/>
              </a:rPr>
              <a:t>1.1</a:t>
            </a:r>
            <a:r>
              <a:rPr lang="vi-VN" sz="4400">
                <a:latin typeface="+mj-lt"/>
              </a:rPr>
              <a:t>. Chi hoạt động đại diện, bảo vệ quyền, lợi ích hợp pháp chính đáng của đoàn viên công đoàn, người lao động:</a:t>
            </a:r>
          </a:p>
          <a:p>
            <a:pPr marL="0" indent="0" algn="just">
              <a:buNone/>
            </a:pPr>
            <a:r>
              <a:rPr lang="en-US" sz="4400" smtClean="0">
                <a:latin typeface="+mj-lt"/>
              </a:rPr>
              <a:t>	</a:t>
            </a:r>
            <a:r>
              <a:rPr lang="vi-VN" sz="4400" smtClean="0">
                <a:latin typeface="+mj-lt"/>
              </a:rPr>
              <a:t>- </a:t>
            </a:r>
            <a:r>
              <a:rPr lang="vi-VN" sz="4400">
                <a:latin typeface="+mj-lt"/>
              </a:rPr>
              <a:t>Chi các hoạt động tư vấn hỗ trợ công đoàn cơ sở tham gia với người sử dụng lao động xây dựng thang lương, bảng lương, định mức lao động, đơn giá tiền lương, quy chế trả lương, thưởng; nội quy lao động, quy chế, thỏa thuận khác; thương lượng tập thể, ký kết, phổ biến và giám sát việc thực hiện thỏa ước lao động tập thể; đối thoại với người sử dụng lao động để giải quyết các vấn đề liên quan đến quyền và lợi ích của người lao động; tham gia xây dựng các chế độ chính sách của Nhà nước có liên quan đến quyền và lợi ích của đoàn viên công đoàn, người lao động; giám sát việc thực hiện pháp luật về lao động công đoàn.</a:t>
            </a:r>
          </a:p>
          <a:p>
            <a:pPr marL="0" indent="0" algn="just">
              <a:buNone/>
            </a:pPr>
            <a:endParaRPr lang="nl-NL" b="1" smtClean="0"/>
          </a:p>
          <a:p>
            <a:pPr marL="0" indent="0" algn="just">
              <a:buNone/>
            </a:pPr>
            <a:r>
              <a:rPr lang="nl-NL" sz="3000" b="1">
                <a:latin typeface="Times New Roman" pitchFamily="18" charset="0"/>
                <a:cs typeface="Times New Roman" pitchFamily="18" charset="0"/>
              </a:rPr>
              <a:t>	</a:t>
            </a:r>
            <a:endParaRPr lang="en-US" sz="30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6248400"/>
          </a:xfrm>
        </p:spPr>
        <p:txBody>
          <a:bodyPr>
            <a:normAutofit fontScale="92500"/>
          </a:bodyPr>
          <a:lstStyle/>
          <a:p>
            <a:pPr marL="0" indent="0" algn="just">
              <a:buNone/>
            </a:pPr>
            <a:r>
              <a:rPr lang="nl-NL" b="1"/>
              <a:t>	</a:t>
            </a:r>
            <a:r>
              <a:rPr lang="nl-NL" b="1" smtClean="0">
                <a:latin typeface="Times New Roman" pitchFamily="18" charset="0"/>
                <a:cs typeface="Times New Roman" pitchFamily="18" charset="0"/>
              </a:rPr>
              <a:t>- </a:t>
            </a:r>
            <a:r>
              <a:rPr lang="vi-VN" sz="3000" smtClean="0">
                <a:latin typeface="Times New Roman" pitchFamily="18" charset="0"/>
                <a:cs typeface="Times New Roman" pitchFamily="18" charset="0"/>
              </a:rPr>
              <a:t>Chi </a:t>
            </a:r>
            <a:r>
              <a:rPr lang="vi-VN" sz="3000">
                <a:latin typeface="Times New Roman" pitchFamily="18" charset="0"/>
                <a:cs typeface="Times New Roman" pitchFamily="18" charset="0"/>
              </a:rPr>
              <a:t>các hoạt động tư vấn cho người lao động về pháp luật lao động, công đoàn, an toàn vệ sinh lao động, bảo hiểm xã hội, bảo hiểm y tế và pháp luật khác có liên quan đến quyền và lợi ích hợp pháp, chính đáng của người lao động.</a:t>
            </a:r>
          </a:p>
          <a:p>
            <a:pPr marL="0" indent="0" algn="just">
              <a:buNone/>
            </a:pPr>
            <a:r>
              <a:rPr lang="en-US" sz="3000" smtClean="0">
                <a:latin typeface="Times New Roman" pitchFamily="18" charset="0"/>
                <a:cs typeface="Times New Roman" pitchFamily="18" charset="0"/>
              </a:rPr>
              <a:t>	</a:t>
            </a:r>
            <a:r>
              <a:rPr lang="vi-VN" sz="3000" smtClean="0">
                <a:latin typeface="Times New Roman" pitchFamily="18" charset="0"/>
                <a:cs typeface="Times New Roman" pitchFamily="18" charset="0"/>
              </a:rPr>
              <a:t>- </a:t>
            </a:r>
            <a:r>
              <a:rPr lang="vi-VN" sz="3000">
                <a:latin typeface="Times New Roman" pitchFamily="18" charset="0"/>
                <a:cs typeface="Times New Roman" pitchFamily="18" charset="0"/>
              </a:rPr>
              <a:t>Chi các hoạt động tư vấn bảo vệ cán bộ công đoàn cơ sở bị người sử dụng lao động phân biệt đối xử vì lý do thành lập, gia nhập hoặc hoạt động công đoàn.</a:t>
            </a:r>
          </a:p>
          <a:p>
            <a:pPr marL="0" indent="0" algn="just">
              <a:buNone/>
            </a:pPr>
            <a:r>
              <a:rPr lang="en-US" sz="3000" smtClean="0">
                <a:latin typeface="Times New Roman" pitchFamily="18" charset="0"/>
                <a:cs typeface="Times New Roman" pitchFamily="18" charset="0"/>
              </a:rPr>
              <a:t>	</a:t>
            </a:r>
            <a:r>
              <a:rPr lang="vi-VN" sz="3000" smtClean="0">
                <a:latin typeface="Times New Roman" pitchFamily="18" charset="0"/>
                <a:cs typeface="Times New Roman" pitchFamily="18" charset="0"/>
              </a:rPr>
              <a:t>- </a:t>
            </a:r>
            <a:r>
              <a:rPr lang="vi-VN" sz="3000">
                <a:latin typeface="Times New Roman" pitchFamily="18" charset="0"/>
                <a:cs typeface="Times New Roman" pitchFamily="18" charset="0"/>
              </a:rPr>
              <a:t>Chi các hoạt động khởi kiện, tham gia giải quyết tranh chấp lao động tập thể và tranh chấp lao động cá nhân.</a:t>
            </a:r>
          </a:p>
          <a:p>
            <a:pPr marL="0" indent="0" algn="just">
              <a:buNone/>
            </a:pPr>
            <a:r>
              <a:rPr lang="en-US" sz="3000" smtClean="0">
                <a:latin typeface="Times New Roman" pitchFamily="18" charset="0"/>
                <a:cs typeface="Times New Roman" pitchFamily="18" charset="0"/>
              </a:rPr>
              <a:t>	</a:t>
            </a:r>
            <a:r>
              <a:rPr lang="vi-VN" sz="3000" smtClean="0">
                <a:latin typeface="Times New Roman" pitchFamily="18" charset="0"/>
                <a:cs typeface="Times New Roman" pitchFamily="18" charset="0"/>
              </a:rPr>
              <a:t>- </a:t>
            </a:r>
            <a:r>
              <a:rPr lang="vi-VN" sz="3000">
                <a:latin typeface="Times New Roman" pitchFamily="18" charset="0"/>
                <a:cs typeface="Times New Roman" pitchFamily="18" charset="0"/>
              </a:rPr>
              <a:t>Chi các hoạt động giúp công đoàn cơ sở tổ chức, lãnh đạo đình công theo quy định của pháp luật.</a:t>
            </a:r>
          </a:p>
          <a:p>
            <a:pPr marL="0" indent="0" algn="just">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09600"/>
            <a:ext cx="8229600" cy="5334000"/>
          </a:xfrm>
        </p:spPr>
        <p:txBody>
          <a:bodyPr>
            <a:noAutofit/>
          </a:bodyPr>
          <a:lstStyle/>
          <a:p>
            <a:pPr marL="0" indent="0" algn="just">
              <a:buNone/>
            </a:pPr>
            <a:r>
              <a:rPr lang="en-US" sz="2400" b="1"/>
              <a:t>	</a:t>
            </a:r>
            <a:r>
              <a:rPr lang="en-US" sz="2500" b="1" smtClean="0">
                <a:latin typeface="Times New Roman" pitchFamily="18" charset="0"/>
                <a:cs typeface="Times New Roman" pitchFamily="18" charset="0"/>
              </a:rPr>
              <a:t>- </a:t>
            </a:r>
            <a:r>
              <a:rPr lang="vi-VN" sz="2500" smtClean="0">
                <a:latin typeface="Times New Roman" pitchFamily="18" charset="0"/>
                <a:cs typeface="Times New Roman" pitchFamily="18" charset="0"/>
              </a:rPr>
              <a:t>Chi </a:t>
            </a:r>
            <a:r>
              <a:rPr lang="vi-VN" sz="2500">
                <a:latin typeface="Times New Roman" pitchFamily="18" charset="0"/>
                <a:cs typeface="Times New Roman" pitchFamily="18" charset="0"/>
              </a:rPr>
              <a:t>các hoạt động phòng chống cháy nổ, an toàn vệ sinh lao động, bảo vệ môi trường theo Luật An toàn vệ sinh lao động thuộc trách nhiệm của tổ chức công đoàn.</a:t>
            </a:r>
          </a:p>
          <a:p>
            <a:pPr marL="0" indent="0" algn="just">
              <a:buNone/>
            </a:pPr>
            <a:r>
              <a:rPr lang="en-US" sz="2500" smtClean="0">
                <a:latin typeface="Times New Roman" pitchFamily="18" charset="0"/>
                <a:cs typeface="Times New Roman" pitchFamily="18" charset="0"/>
              </a:rPr>
              <a:t>	</a:t>
            </a:r>
            <a:r>
              <a:rPr lang="vi-VN" sz="2500" smtClean="0">
                <a:latin typeface="Times New Roman" pitchFamily="18" charset="0"/>
                <a:cs typeface="Times New Roman" pitchFamily="18" charset="0"/>
              </a:rPr>
              <a:t>- </a:t>
            </a:r>
            <a:r>
              <a:rPr lang="vi-VN" sz="2500">
                <a:latin typeface="Times New Roman" pitchFamily="18" charset="0"/>
                <a:cs typeface="Times New Roman" pitchFamily="18" charset="0"/>
              </a:rPr>
              <a:t>Chi các hoạt động tổ chức hội thảo chuyên đề về quan hệ lao động; các hình thức tuyên truyền, phổ biến pháp luật lao động, công đoàn, bảo hiểm xã hội, bảo hiểm y tế, bảo hiểm thất nghiệp, an toàn vệ sinh lao động; tập huấn bồi dưỡng kiến thức cho người lao động về an toàn vệ sinh lao động.</a:t>
            </a:r>
          </a:p>
          <a:p>
            <a:pPr marL="0" indent="0" algn="just">
              <a:buNone/>
            </a:pPr>
            <a:r>
              <a:rPr lang="en-US" sz="2500" smtClean="0">
                <a:latin typeface="Times New Roman" pitchFamily="18" charset="0"/>
                <a:cs typeface="Times New Roman" pitchFamily="18" charset="0"/>
              </a:rPr>
              <a:t>	</a:t>
            </a:r>
            <a:r>
              <a:rPr lang="vi-VN" sz="2500" smtClean="0">
                <a:latin typeface="Times New Roman" pitchFamily="18" charset="0"/>
                <a:cs typeface="Times New Roman" pitchFamily="18" charset="0"/>
              </a:rPr>
              <a:t>1.2</a:t>
            </a:r>
            <a:r>
              <a:rPr lang="vi-VN" sz="2500">
                <a:latin typeface="Times New Roman" pitchFamily="18" charset="0"/>
                <a:cs typeface="Times New Roman" pitchFamily="18" charset="0"/>
              </a:rPr>
              <a:t>. Chi hỗ trợ du lịch, nghỉ dưỡng.</a:t>
            </a:r>
          </a:p>
          <a:p>
            <a:pPr marL="0" indent="0" algn="just">
              <a:buNone/>
            </a:pPr>
            <a:r>
              <a:rPr lang="en-US" sz="2500" smtClean="0">
                <a:latin typeface="Times New Roman" pitchFamily="18" charset="0"/>
                <a:cs typeface="Times New Roman" pitchFamily="18" charset="0"/>
              </a:rPr>
              <a:t>	- </a:t>
            </a:r>
            <a:r>
              <a:rPr lang="vi-VN" sz="2500" smtClean="0">
                <a:latin typeface="Times New Roman" pitchFamily="18" charset="0"/>
                <a:cs typeface="Times New Roman" pitchFamily="18" charset="0"/>
              </a:rPr>
              <a:t>Phối </a:t>
            </a:r>
            <a:r>
              <a:rPr lang="vi-VN" sz="2500">
                <a:latin typeface="Times New Roman" pitchFamily="18" charset="0"/>
                <a:cs typeface="Times New Roman" pitchFamily="18" charset="0"/>
              </a:rPr>
              <a:t>hợp với cơ quan, tổ chức, doanh nghiệp tham gia kinh phí để tổ chức cho đoàn viên công đoàn và người lao động đi du lịch, nghỉ dưỡng.</a:t>
            </a:r>
          </a:p>
          <a:p>
            <a:pPr marL="0" indent="0" algn="just">
              <a:buNone/>
            </a:pPr>
            <a:endParaRPr 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Autofit/>
          </a:bodyPr>
          <a:lstStyle/>
          <a:p>
            <a:pPr marL="0" indent="0" algn="just">
              <a:buNone/>
            </a:pPr>
            <a:r>
              <a:rPr lang="en-US" sz="2800" smtClean="0"/>
              <a:t>	</a:t>
            </a:r>
            <a:r>
              <a:rPr lang="en-US" sz="2800" smtClean="0">
                <a:latin typeface="Times New Roman" pitchFamily="18" charset="0"/>
                <a:cs typeface="Times New Roman" pitchFamily="18" charset="0"/>
              </a:rPr>
              <a:t>1</a:t>
            </a:r>
            <a:r>
              <a:rPr lang="vi-VN" sz="2800" smtClean="0">
                <a:latin typeface="Times New Roman" pitchFamily="18" charset="0"/>
                <a:cs typeface="Times New Roman" pitchFamily="18" charset="0"/>
              </a:rPr>
              <a:t>.3</a:t>
            </a:r>
            <a:r>
              <a:rPr lang="vi-VN" sz="2800">
                <a:latin typeface="Times New Roman" pitchFamily="18" charset="0"/>
                <a:cs typeface="Times New Roman" pitchFamily="18" charset="0"/>
              </a:rPr>
              <a:t>. Chi thăm hỏi, trợ cấp.</a:t>
            </a:r>
          </a:p>
          <a:p>
            <a:pPr marL="0" indent="0" algn="just">
              <a:buNone/>
            </a:pPr>
            <a:r>
              <a:rPr lang="en-US" sz="2800" smtClean="0">
                <a:latin typeface="Times New Roman" pitchFamily="18" charset="0"/>
                <a:cs typeface="Times New Roman" pitchFamily="18" charset="0"/>
              </a:rPr>
              <a:t>	</a:t>
            </a:r>
            <a:r>
              <a:rPr lang="vi-VN" sz="2800" smtClean="0">
                <a:latin typeface="Times New Roman" pitchFamily="18" charset="0"/>
                <a:cs typeface="Times New Roman" pitchFamily="18" charset="0"/>
              </a:rPr>
              <a:t>a</a:t>
            </a:r>
            <a:r>
              <a:rPr lang="vi-VN" sz="2800">
                <a:latin typeface="Times New Roman" pitchFamily="18" charset="0"/>
                <a:cs typeface="Times New Roman" pitchFamily="18" charset="0"/>
              </a:rPr>
              <a:t>) Chi thăm hỏi đoàn viên công đoàn.</a:t>
            </a:r>
          </a:p>
          <a:p>
            <a:pPr marL="0" indent="0" algn="just">
              <a:buNone/>
            </a:pPr>
            <a:r>
              <a:rPr lang="en-US" sz="2800" smtClean="0">
                <a:latin typeface="Times New Roman" pitchFamily="18" charset="0"/>
                <a:cs typeface="Times New Roman" pitchFamily="18" charset="0"/>
              </a:rPr>
              <a:t>	</a:t>
            </a:r>
            <a:r>
              <a:rPr lang="vi-VN" sz="2800" smtClean="0">
                <a:latin typeface="Times New Roman" pitchFamily="18" charset="0"/>
                <a:cs typeface="Times New Roman" pitchFamily="18" charset="0"/>
              </a:rPr>
              <a:t>- </a:t>
            </a:r>
            <a:r>
              <a:rPr lang="vi-VN" sz="2800">
                <a:latin typeface="Times New Roman" pitchFamily="18" charset="0"/>
                <a:cs typeface="Times New Roman" pitchFamily="18" charset="0"/>
              </a:rPr>
              <a:t>Chi thăm hỏi đoàn viên công đoàn ốm đau, thai sản, tai nạn, gia đình có việc hiếu (cha, mẹ đẻ hoặc bên vợ, bên chồng; vợ; chồng; con) và việc hỉ, việc hiếu của đoàn viên công đoàn.</a:t>
            </a:r>
          </a:p>
          <a:p>
            <a:pPr marL="0" indent="0" algn="just">
              <a:buNone/>
            </a:pPr>
            <a:r>
              <a:rPr lang="en-US" sz="2800" smtClean="0">
                <a:latin typeface="Times New Roman" pitchFamily="18" charset="0"/>
                <a:cs typeface="Times New Roman" pitchFamily="18" charset="0"/>
              </a:rPr>
              <a:t>	</a:t>
            </a:r>
            <a:r>
              <a:rPr lang="vi-VN" sz="2800" smtClean="0">
                <a:latin typeface="Times New Roman" pitchFamily="18" charset="0"/>
                <a:cs typeface="Times New Roman" pitchFamily="18" charset="0"/>
              </a:rPr>
              <a:t>- </a:t>
            </a:r>
            <a:r>
              <a:rPr lang="vi-VN" sz="2800">
                <a:latin typeface="Times New Roman" pitchFamily="18" charset="0"/>
                <a:cs typeface="Times New Roman" pitchFamily="18" charset="0"/>
              </a:rPr>
              <a:t>Chi thăm hỏi, tặng quà cho đoàn viên nhân dịp lễ, tết...; ngày thành lập tổ chức Công đoàn 28/7; tặng quà sinh nhật cho đoàn viên công đoàn; tặng quà cho cán bộ công đoàn khi thôi không tham gia ban chấp hành công đoàn cơ sở.</a:t>
            </a:r>
          </a:p>
          <a:p>
            <a:pPr marL="0" indent="0" algn="just">
              <a:buNone/>
            </a:pPr>
            <a:r>
              <a:rPr lang="en-US" sz="3000" smtClean="0">
                <a:latin typeface="Times New Roman" pitchFamily="18" charset="0"/>
                <a:cs typeface="Times New Roman" pitchFamily="18" charset="0"/>
              </a:rPr>
              <a:t>	</a:t>
            </a:r>
          </a:p>
          <a:p>
            <a:pPr marL="0" indent="0" algn="just">
              <a:buNone/>
            </a:pPr>
            <a:endParaRPr lang="en-US" sz="3000">
              <a:latin typeface="Times New Roman" pitchFamily="18" charset="0"/>
              <a:cs typeface="Times New Roman" pitchFamily="18" charset="0"/>
            </a:endParaRPr>
          </a:p>
          <a:p>
            <a:pPr marL="0" indent="0" algn="just">
              <a:buNone/>
            </a:pPr>
            <a:r>
              <a:rPr lang="en-US" sz="3000" smtClean="0">
                <a:latin typeface="Times New Roman" pitchFamily="18" charset="0"/>
                <a:cs typeface="Times New Roman" pitchFamily="18" charset="0"/>
              </a:rPr>
              <a:t>	</a:t>
            </a:r>
            <a:endParaRPr lang="en-US" sz="3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05800" cy="5486400"/>
          </a:xfrm>
        </p:spPr>
        <p:txBody>
          <a:bodyPr>
            <a:normAutofit fontScale="25000" lnSpcReduction="20000"/>
          </a:bodyPr>
          <a:lstStyle/>
          <a:p>
            <a:pPr marL="0" indent="0" algn="ctr">
              <a:buNone/>
            </a:pPr>
            <a:endParaRPr lang="en-US" b="1" smtClean="0">
              <a:latin typeface="Times New Roman" pitchFamily="18" charset="0"/>
              <a:cs typeface="Times New Roman" pitchFamily="18" charset="0"/>
            </a:endParaRPr>
          </a:p>
          <a:p>
            <a:pPr marL="0" indent="0" algn="ctr">
              <a:buNone/>
            </a:pPr>
            <a:r>
              <a:rPr lang="vi-VN" sz="11200" b="1">
                <a:latin typeface="+mj-lt"/>
              </a:rPr>
              <a:t>QUY ĐỊNH</a:t>
            </a:r>
            <a:endParaRPr lang="vi-VN" sz="11200">
              <a:latin typeface="+mj-lt"/>
            </a:endParaRPr>
          </a:p>
          <a:p>
            <a:pPr marL="0" indent="0" algn="ctr">
              <a:buNone/>
            </a:pPr>
            <a:r>
              <a:rPr lang="vi-VN" sz="11200" b="1">
                <a:latin typeface="+mj-lt"/>
              </a:rPr>
              <a:t>VỀ THU, CHI, QUẢN LÝ TÀI CHÍNH, TÀI SẢN TẠI </a:t>
            </a:r>
            <a:r>
              <a:rPr lang="vi-VN" sz="11200" b="1" smtClean="0">
                <a:latin typeface="+mj-lt"/>
              </a:rPr>
              <a:t>CÔNG </a:t>
            </a:r>
            <a:r>
              <a:rPr lang="vi-VN" sz="11200" b="1">
                <a:latin typeface="+mj-lt"/>
              </a:rPr>
              <a:t>ĐOÀN CƠ SỞ</a:t>
            </a:r>
            <a:br>
              <a:rPr lang="vi-VN" sz="11200" b="1">
                <a:latin typeface="+mj-lt"/>
              </a:rPr>
            </a:br>
            <a:r>
              <a:rPr lang="vi-VN" sz="11200" i="1">
                <a:latin typeface="+mj-lt"/>
              </a:rPr>
              <a:t>(Ban hành kèm theo Quyết định số 4290/QĐ-TLĐ ngày 01 tháng 3 năm 2022 của Đoàn Chủ tịch Tổng Liên đoàn Lao động Việt Nam</a:t>
            </a:r>
            <a:r>
              <a:rPr lang="vi-VN" sz="11200" i="1" smtClean="0">
                <a:latin typeface="+mj-lt"/>
              </a:rPr>
              <a:t>)</a:t>
            </a:r>
            <a:endParaRPr lang="en-US" sz="11200" i="1" smtClean="0">
              <a:latin typeface="+mj-lt"/>
            </a:endParaRPr>
          </a:p>
          <a:p>
            <a:pPr marL="0" indent="0">
              <a:buNone/>
            </a:pPr>
            <a:endParaRPr lang="en-US" sz="11200">
              <a:latin typeface="+mj-lt"/>
            </a:endParaRPr>
          </a:p>
          <a:p>
            <a:pPr marL="0" indent="0" algn="ctr">
              <a:buNone/>
            </a:pPr>
            <a:r>
              <a:rPr lang="vi-VN" sz="11200" b="1" smtClean="0">
                <a:latin typeface="+mj-lt"/>
              </a:rPr>
              <a:t>Chương </a:t>
            </a:r>
            <a:r>
              <a:rPr lang="vi-VN" sz="11200" b="1">
                <a:latin typeface="+mj-lt"/>
              </a:rPr>
              <a:t>I</a:t>
            </a:r>
            <a:endParaRPr lang="vi-VN" sz="11200">
              <a:latin typeface="+mj-lt"/>
            </a:endParaRPr>
          </a:p>
          <a:p>
            <a:pPr marL="0" indent="0" algn="ctr">
              <a:buNone/>
            </a:pPr>
            <a:r>
              <a:rPr lang="vi-VN" sz="11200" b="1">
                <a:latin typeface="+mj-lt"/>
              </a:rPr>
              <a:t>QUY ĐỊNH CHUNG</a:t>
            </a:r>
            <a:endParaRPr lang="vi-VN" sz="11200">
              <a:latin typeface="+mj-lt"/>
            </a:endParaRPr>
          </a:p>
          <a:p>
            <a:pPr marL="0" indent="0">
              <a:buNone/>
            </a:pPr>
            <a:r>
              <a:rPr lang="en-US" sz="11200" b="1" smtClean="0">
                <a:latin typeface="Times New Roman" pitchFamily="18" charset="0"/>
                <a:cs typeface="Times New Roman" pitchFamily="18" charset="0"/>
              </a:rPr>
              <a:t>	</a:t>
            </a:r>
            <a:r>
              <a:rPr lang="vi-VN" sz="11200" b="1" smtClean="0">
                <a:latin typeface="Times New Roman" pitchFamily="18" charset="0"/>
                <a:cs typeface="Times New Roman" pitchFamily="18" charset="0"/>
              </a:rPr>
              <a:t>Điều </a:t>
            </a:r>
            <a:r>
              <a:rPr lang="vi-VN" sz="11200" b="1">
                <a:latin typeface="Times New Roman" pitchFamily="18" charset="0"/>
                <a:cs typeface="Times New Roman" pitchFamily="18" charset="0"/>
              </a:rPr>
              <a:t>1. Phạm vi điều chỉnh</a:t>
            </a:r>
            <a:endParaRPr lang="vi-VN" sz="11200">
              <a:latin typeface="Times New Roman" pitchFamily="18" charset="0"/>
              <a:cs typeface="Times New Roman" pitchFamily="18" charset="0"/>
            </a:endParaRPr>
          </a:p>
          <a:p>
            <a:pPr marL="0" indent="0">
              <a:buNone/>
            </a:pPr>
            <a:r>
              <a:rPr lang="en-US" sz="11200" smtClean="0">
                <a:latin typeface="Times New Roman" pitchFamily="18" charset="0"/>
                <a:cs typeface="Times New Roman" pitchFamily="18" charset="0"/>
              </a:rPr>
              <a:t>	- </a:t>
            </a:r>
            <a:r>
              <a:rPr lang="vi-VN" sz="11200" smtClean="0">
                <a:latin typeface="Times New Roman" pitchFamily="18" charset="0"/>
                <a:cs typeface="Times New Roman" pitchFamily="18" charset="0"/>
              </a:rPr>
              <a:t>Quy </a:t>
            </a:r>
            <a:r>
              <a:rPr lang="vi-VN" sz="11200">
                <a:latin typeface="Times New Roman" pitchFamily="18" charset="0"/>
                <a:cs typeface="Times New Roman" pitchFamily="18" charset="0"/>
              </a:rPr>
              <a:t>định này quy định về thu, chi, quản lý tài chính, tài sản tại công đoàn cơ sở thuộc hệ thống Công đoàn Việt Nam</a:t>
            </a:r>
            <a:r>
              <a:rPr lang="vi-VN" sz="11200" smtClean="0">
                <a:latin typeface="Times New Roman" pitchFamily="18" charset="0"/>
                <a:cs typeface="Times New Roman" pitchFamily="18" charset="0"/>
              </a:rPr>
              <a:t>.</a:t>
            </a:r>
            <a:endParaRPr lang="en-US" sz="11200" smtClean="0">
              <a:latin typeface="Times New Roman" pitchFamily="18" charset="0"/>
              <a:cs typeface="Times New Roman" pitchFamily="18" charset="0"/>
            </a:endParaRPr>
          </a:p>
          <a:p>
            <a:pPr marL="0" indent="0">
              <a:buNone/>
            </a:pPr>
            <a:endParaRPr lang="en-US" sz="11200">
              <a:latin typeface="Times New Roman" pitchFamily="18" charset="0"/>
              <a:cs typeface="Times New Roman" pitchFamily="18" charset="0"/>
            </a:endParaRPr>
          </a:p>
          <a:p>
            <a:pPr marL="0" indent="0">
              <a:buNone/>
            </a:pPr>
            <a:endParaRPr lang="en-US" sz="11200" smtClean="0">
              <a:latin typeface="Times New Roman" pitchFamily="18" charset="0"/>
              <a:cs typeface="Times New Roman" pitchFamily="18" charset="0"/>
            </a:endParaRPr>
          </a:p>
          <a:p>
            <a:pPr marL="0" indent="0">
              <a:buNone/>
            </a:pPr>
            <a:endParaRPr lang="en-US" sz="11200">
              <a:latin typeface="Times New Roman" pitchFamily="18" charset="0"/>
              <a:cs typeface="Times New Roman" pitchFamily="18" charset="0"/>
            </a:endParaRPr>
          </a:p>
          <a:p>
            <a:pPr marL="0" indent="0">
              <a:buNone/>
            </a:pPr>
            <a:endParaRPr lang="en-US" sz="11200" smtClean="0">
              <a:latin typeface="Times New Roman" pitchFamily="18" charset="0"/>
              <a:cs typeface="Times New Roman" pitchFamily="18" charset="0"/>
            </a:endParaRPr>
          </a:p>
          <a:p>
            <a:pPr marL="0" indent="0">
              <a:buNone/>
            </a:pPr>
            <a:endParaRPr lang="en-US" sz="11200">
              <a:latin typeface="Times New Roman" pitchFamily="18" charset="0"/>
              <a:cs typeface="Times New Roman" pitchFamily="18" charset="0"/>
            </a:endParaRPr>
          </a:p>
          <a:p>
            <a:pPr marL="0" indent="0">
              <a:buNone/>
            </a:pPr>
            <a:endParaRPr lang="vi-VN" sz="11200">
              <a:latin typeface="Times New Roman" pitchFamily="18" charset="0"/>
              <a:cs typeface="Times New Roman" pitchFamily="18" charset="0"/>
            </a:endParaRPr>
          </a:p>
          <a:p>
            <a:pPr marL="0" indent="0">
              <a:buNone/>
            </a:pPr>
            <a:endParaRPr lang="en-US" sz="11200" b="1" smtClean="0">
              <a:latin typeface="Times New Roman" pitchFamily="18" charset="0"/>
              <a:cs typeface="Times New Roman" pitchFamily="18" charset="0"/>
            </a:endParaRPr>
          </a:p>
          <a:p>
            <a:pPr marL="0" indent="0">
              <a:buNone/>
            </a:pPr>
            <a:endParaRPr lang="vi-VN" sz="11200">
              <a:latin typeface="Times New Roman" pitchFamily="18" charset="0"/>
              <a:cs typeface="Times New Roman" pitchFamily="18" charset="0"/>
            </a:endParaRPr>
          </a:p>
          <a:p>
            <a:pPr marL="0" indent="0">
              <a:buNone/>
            </a:pPr>
            <a:endParaRPr lang="vi-VN" sz="4500">
              <a:latin typeface="+mj-lt"/>
            </a:endParaRPr>
          </a:p>
          <a:p>
            <a:pPr marL="0" indent="0" algn="just">
              <a:buNone/>
            </a:pPr>
            <a:endParaRPr lang="en-US">
              <a:latin typeface="Times New Roman" pitchFamily="18" charset="0"/>
              <a:cs typeface="Times New Roman" pitchFamily="18" charset="0"/>
            </a:endParaRPr>
          </a:p>
          <a:p>
            <a:pPr algn="just" fontAlgn="base">
              <a:buNone/>
            </a:pPr>
            <a:r>
              <a:rPr lang="en-US" smtClean="0"/>
              <a:t>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371600"/>
            <a:ext cx="8229600" cy="1143000"/>
          </a:xfrm>
        </p:spPr>
        <p:txBody>
          <a:bodyPr/>
          <a:lstStyle/>
          <a:p>
            <a:endParaRPr lang="en-US"/>
          </a:p>
        </p:txBody>
      </p:sp>
      <p:sp>
        <p:nvSpPr>
          <p:cNvPr id="3" name="Content Placeholder 2"/>
          <p:cNvSpPr>
            <a:spLocks noGrp="1"/>
          </p:cNvSpPr>
          <p:nvPr>
            <p:ph idx="1"/>
          </p:nvPr>
        </p:nvSpPr>
        <p:spPr>
          <a:xfrm>
            <a:off x="381000" y="762000"/>
            <a:ext cx="8305800" cy="5715000"/>
          </a:xfrm>
        </p:spPr>
        <p:txBody>
          <a:bodyPr>
            <a:normAutofit/>
          </a:bodyPr>
          <a:lstStyle/>
          <a:p>
            <a:pPr marL="0" indent="0" algn="just">
              <a:buNone/>
            </a:pPr>
            <a:r>
              <a:rPr lang="en-US" b="1">
                <a:latin typeface="Times New Roman" pitchFamily="18" charset="0"/>
                <a:cs typeface="Times New Roman" pitchFamily="18" charset="0"/>
              </a:rPr>
              <a:t>	</a:t>
            </a:r>
            <a:r>
              <a:rPr lang="vi-VN" smtClean="0">
                <a:latin typeface="Times New Roman" pitchFamily="18" charset="0"/>
                <a:cs typeface="Times New Roman" pitchFamily="18" charset="0"/>
              </a:rPr>
              <a:t>b</a:t>
            </a:r>
            <a:r>
              <a:rPr lang="vi-VN">
                <a:latin typeface="Times New Roman" pitchFamily="18" charset="0"/>
                <a:cs typeface="Times New Roman" pitchFamily="18" charset="0"/>
              </a:rPr>
              <a:t>) Chi trợ cấp đoàn viên công đoàn và người lao động.</a:t>
            </a:r>
          </a:p>
          <a:p>
            <a:pPr marL="0" indent="0" algn="just">
              <a:buNone/>
            </a:pPr>
            <a:r>
              <a:rPr lang="en-US" smtClean="0">
                <a:latin typeface="Times New Roman" pitchFamily="18" charset="0"/>
                <a:cs typeface="Times New Roman" pitchFamily="18" charset="0"/>
              </a:rPr>
              <a:t>	- </a:t>
            </a:r>
            <a:r>
              <a:rPr lang="vi-VN" smtClean="0">
                <a:latin typeface="Times New Roman" pitchFamily="18" charset="0"/>
                <a:cs typeface="Times New Roman" pitchFamily="18" charset="0"/>
              </a:rPr>
              <a:t>Chi </a:t>
            </a:r>
            <a:r>
              <a:rPr lang="vi-VN">
                <a:latin typeface="Times New Roman" pitchFamily="18" charset="0"/>
                <a:cs typeface="Times New Roman" pitchFamily="18" charset="0"/>
              </a:rPr>
              <a:t>trợ cấp cho đoàn viên công đoàn và người lao động gặp khó khăn do tai nạn lao động, tai nạn do rủi ro, bị ảnh hưởng do thiên tai, dịch bệnh, hỏa hoạn, mắc bệnh hiểm nghèo, ảnh hưởng chất độc màu da cam gây tổn thất về sức khỏe hoặc tài sản.</a:t>
            </a:r>
          </a:p>
          <a:p>
            <a:pPr marL="0" indent="0" algn="just">
              <a:buNone/>
            </a:pPr>
            <a:r>
              <a:rPr lang="en-US" smtClean="0">
                <a:latin typeface="Times New Roman" pitchFamily="18" charset="0"/>
                <a:cs typeface="Times New Roman" pitchFamily="18" charset="0"/>
              </a:rPr>
              <a:t>	- </a:t>
            </a:r>
            <a:r>
              <a:rPr lang="vi-VN" smtClean="0">
                <a:latin typeface="Times New Roman" pitchFamily="18" charset="0"/>
                <a:cs typeface="Times New Roman" pitchFamily="18" charset="0"/>
              </a:rPr>
              <a:t>Mức </a:t>
            </a:r>
            <a:r>
              <a:rPr lang="vi-VN">
                <a:latin typeface="Times New Roman" pitchFamily="18" charset="0"/>
                <a:cs typeface="Times New Roman" pitchFamily="18" charset="0"/>
              </a:rPr>
              <a:t>chi thăm hỏi, trợ cấp cho đoàn viên công đoàn và đối tượng không phải là đoàn viên công đoàn do công đoàn cơ sở quy định.</a:t>
            </a:r>
          </a:p>
          <a:p>
            <a:pPr marL="0" indent="0" algn="just">
              <a:buNone/>
            </a:pPr>
            <a:endParaRPr lang="en-US">
              <a:latin typeface="Times New Roman" pitchFamily="18" charset="0"/>
              <a:cs typeface="Times New Roman" pitchFamily="18" charset="0"/>
            </a:endParaRPr>
          </a:p>
        </p:txBody>
      </p:sp>
    </p:spTree>
    <p:extLst>
      <p:ext uri="{BB962C8B-B14F-4D97-AF65-F5344CB8AC3E}">
        <p14:creationId xmlns="" xmlns:p14="http://schemas.microsoft.com/office/powerpoint/2010/main" val="18248478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457200"/>
          </a:xfrm>
        </p:spPr>
        <p:txBody>
          <a:bodyPr>
            <a:normAutofit fontScale="90000"/>
          </a:bodyPr>
          <a:lstStyle/>
          <a:p>
            <a:endParaRPr lang="en-US"/>
          </a:p>
        </p:txBody>
      </p:sp>
      <p:sp>
        <p:nvSpPr>
          <p:cNvPr id="3" name="Content Placeholder 2"/>
          <p:cNvSpPr>
            <a:spLocks noGrp="1"/>
          </p:cNvSpPr>
          <p:nvPr>
            <p:ph idx="1"/>
          </p:nvPr>
        </p:nvSpPr>
        <p:spPr>
          <a:xfrm>
            <a:off x="533400" y="533400"/>
            <a:ext cx="8229600" cy="6019800"/>
          </a:xfrm>
        </p:spPr>
        <p:txBody>
          <a:bodyPr>
            <a:normAutofit/>
          </a:bodyPr>
          <a:lstStyle/>
          <a:p>
            <a:pPr marL="0" indent="0" algn="ctr">
              <a:buNone/>
            </a:pPr>
            <a:r>
              <a:rPr lang="en-US" b="1" smtClean="0"/>
              <a:t>			</a:t>
            </a:r>
            <a:endParaRPr lang="en-US">
              <a:latin typeface="Times New Roman" pitchFamily="18" charset="0"/>
              <a:cs typeface="Times New Roman" pitchFamily="18" charset="0"/>
            </a:endParaRPr>
          </a:p>
        </p:txBody>
      </p:sp>
      <p:sp>
        <p:nvSpPr>
          <p:cNvPr id="4" name="Rectangle 3"/>
          <p:cNvSpPr/>
          <p:nvPr/>
        </p:nvSpPr>
        <p:spPr>
          <a:xfrm>
            <a:off x="990600" y="533400"/>
            <a:ext cx="7543800" cy="5693866"/>
          </a:xfrm>
          <a:prstGeom prst="rect">
            <a:avLst/>
          </a:prstGeom>
        </p:spPr>
        <p:txBody>
          <a:bodyPr wrap="square">
            <a:spAutoFit/>
          </a:bodyPr>
          <a:lstStyle/>
          <a:p>
            <a:pPr algn="just"/>
            <a:r>
              <a:rPr lang="en-US" sz="2400" smtClean="0">
                <a:latin typeface="Times New Roman" pitchFamily="18" charset="0"/>
                <a:cs typeface="Times New Roman" pitchFamily="18" charset="0"/>
              </a:rPr>
              <a:t>	</a:t>
            </a:r>
            <a:r>
              <a:rPr lang="vi-VN" sz="2400" smtClean="0">
                <a:latin typeface="Times New Roman" pitchFamily="18" charset="0"/>
                <a:cs typeface="Times New Roman" pitchFamily="18" charset="0"/>
              </a:rPr>
              <a:t>1.4</a:t>
            </a:r>
            <a:r>
              <a:rPr lang="vi-VN" sz="2400">
                <a:latin typeface="Times New Roman" pitchFamily="18" charset="0"/>
                <a:cs typeface="Times New Roman" pitchFamily="18" charset="0"/>
              </a:rPr>
              <a:t>. Chi động viên, khen thưởng</a:t>
            </a:r>
          </a:p>
          <a:p>
            <a:pPr algn="just"/>
            <a:r>
              <a:rPr lang="en-US" sz="2400" smtClean="0">
                <a:latin typeface="Times New Roman" pitchFamily="18" charset="0"/>
                <a:cs typeface="Times New Roman" pitchFamily="18" charset="0"/>
              </a:rPr>
              <a:t>	</a:t>
            </a:r>
            <a:r>
              <a:rPr lang="vi-VN" sz="2400" smtClean="0">
                <a:latin typeface="Times New Roman" pitchFamily="18" charset="0"/>
                <a:cs typeface="Times New Roman" pitchFamily="18" charset="0"/>
              </a:rPr>
              <a:t>- </a:t>
            </a:r>
            <a:r>
              <a:rPr lang="vi-VN" sz="2400">
                <a:latin typeface="Times New Roman" pitchFamily="18" charset="0"/>
                <a:cs typeface="Times New Roman" pitchFamily="18" charset="0"/>
              </a:rPr>
              <a:t>Chi tiền thưởng kèm theo các hình thức khen thưởng cho cán bộ, đoàn viên công đoàn.</a:t>
            </a:r>
          </a:p>
          <a:p>
            <a:pPr algn="just"/>
            <a:r>
              <a:rPr lang="en-US" sz="2400" smtClean="0">
                <a:latin typeface="Times New Roman" pitchFamily="18" charset="0"/>
                <a:cs typeface="Times New Roman" pitchFamily="18" charset="0"/>
              </a:rPr>
              <a:t>	</a:t>
            </a:r>
            <a:r>
              <a:rPr lang="vi-VN" sz="2400" smtClean="0">
                <a:latin typeface="Times New Roman" pitchFamily="18" charset="0"/>
                <a:cs typeface="Times New Roman" pitchFamily="18" charset="0"/>
              </a:rPr>
              <a:t>- </a:t>
            </a:r>
            <a:r>
              <a:rPr lang="vi-VN" sz="2400">
                <a:latin typeface="Times New Roman" pitchFamily="18" charset="0"/>
                <a:cs typeface="Times New Roman" pitchFamily="18" charset="0"/>
              </a:rPr>
              <a:t>Chi khen thưởng người lao động đạt thành tích xuất sắc trong công tác.</a:t>
            </a:r>
          </a:p>
          <a:p>
            <a:pPr algn="just"/>
            <a:r>
              <a:rPr lang="en-US" sz="2400" smtClean="0">
                <a:latin typeface="Times New Roman" pitchFamily="18" charset="0"/>
                <a:cs typeface="Times New Roman" pitchFamily="18" charset="0"/>
              </a:rPr>
              <a:t>	</a:t>
            </a:r>
            <a:r>
              <a:rPr lang="vi-VN" sz="2400" smtClean="0">
                <a:latin typeface="Times New Roman" pitchFamily="18" charset="0"/>
                <a:cs typeface="Times New Roman" pitchFamily="18" charset="0"/>
              </a:rPr>
              <a:t>- </a:t>
            </a:r>
            <a:r>
              <a:rPr lang="vi-VN" sz="2400">
                <a:latin typeface="Times New Roman" pitchFamily="18" charset="0"/>
                <a:cs typeface="Times New Roman" pitchFamily="18" charset="0"/>
              </a:rPr>
              <a:t>Chi khen thưởng con của đoàn viên công đoàn và người lao động đạt thành tích tiêu biểu trong học tập và rèn luyện (giỏi, xuất sắc) tùy từng đơn vị, ban chấp hành công đoàn cơ sở ban hành quy định cụ thể về đối tượng con đoàn viên, người lao động được khen thưởng.</a:t>
            </a:r>
          </a:p>
          <a:p>
            <a:pPr algn="just"/>
            <a:r>
              <a:rPr lang="en-US" sz="2400" smtClean="0">
                <a:latin typeface="Times New Roman" pitchFamily="18" charset="0"/>
                <a:cs typeface="Times New Roman" pitchFamily="18" charset="0"/>
              </a:rPr>
              <a:t>	</a:t>
            </a:r>
            <a:r>
              <a:rPr lang="vi-VN" sz="2400" smtClean="0">
                <a:latin typeface="Times New Roman" pitchFamily="18" charset="0"/>
                <a:cs typeface="Times New Roman" pitchFamily="18" charset="0"/>
              </a:rPr>
              <a:t>- </a:t>
            </a:r>
            <a:r>
              <a:rPr lang="vi-VN" sz="2400">
                <a:latin typeface="Times New Roman" pitchFamily="18" charset="0"/>
                <a:cs typeface="Times New Roman" pitchFamily="18" charset="0"/>
              </a:rPr>
              <a:t>Chi phối hợp tổ chức hoạt động nhân ngày Quốc tế thiếu nhi, Tết Trung thu.</a:t>
            </a:r>
          </a:p>
          <a:p>
            <a:pPr algn="just"/>
            <a:r>
              <a:rPr lang="en-US" sz="2400" smtClean="0">
                <a:latin typeface="Times New Roman" pitchFamily="18" charset="0"/>
                <a:cs typeface="Times New Roman" pitchFamily="18" charset="0"/>
              </a:rPr>
              <a:t>	</a:t>
            </a:r>
            <a:r>
              <a:rPr lang="vi-VN" sz="2400" smtClean="0">
                <a:latin typeface="Times New Roman" pitchFamily="18" charset="0"/>
                <a:cs typeface="Times New Roman" pitchFamily="18" charset="0"/>
              </a:rPr>
              <a:t>- </a:t>
            </a:r>
            <a:r>
              <a:rPr lang="vi-VN" sz="2400">
                <a:latin typeface="Times New Roman" pitchFamily="18" charset="0"/>
                <a:cs typeface="Times New Roman" pitchFamily="18" charset="0"/>
              </a:rPr>
              <a:t>Chi khen thưởng hoạt động chuyên đề, khen thưởng công tác thu tài chính theo qu</a:t>
            </a:r>
            <a:r>
              <a:rPr lang="vi-VN" sz="2800">
                <a:latin typeface="Times New Roman" pitchFamily="18" charset="0"/>
                <a:cs typeface="Times New Roman" pitchFamily="18" charset="0"/>
              </a:rPr>
              <a:t>y </a:t>
            </a:r>
            <a:r>
              <a:rPr lang="vi-VN" sz="2400">
                <a:latin typeface="Times New Roman" pitchFamily="18" charset="0"/>
                <a:cs typeface="Times New Roman" pitchFamily="18" charset="0"/>
              </a:rPr>
              <a:t>định của Tổng Liên đoàn.</a:t>
            </a:r>
          </a:p>
        </p:txBody>
      </p:sp>
    </p:spTree>
    <p:extLst>
      <p:ext uri="{BB962C8B-B14F-4D97-AF65-F5344CB8AC3E}">
        <p14:creationId xmlns="" xmlns:p14="http://schemas.microsoft.com/office/powerpoint/2010/main" val="10517537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371600"/>
            <a:ext cx="8229600" cy="1143000"/>
          </a:xfrm>
        </p:spPr>
        <p:txBody>
          <a:bodyPr/>
          <a:lstStyle/>
          <a:p>
            <a:endParaRPr lang="en-US"/>
          </a:p>
        </p:txBody>
      </p:sp>
      <p:sp>
        <p:nvSpPr>
          <p:cNvPr id="3" name="Content Placeholder 2"/>
          <p:cNvSpPr>
            <a:spLocks noGrp="1"/>
          </p:cNvSpPr>
          <p:nvPr>
            <p:ph idx="1"/>
          </p:nvPr>
        </p:nvSpPr>
        <p:spPr>
          <a:xfrm>
            <a:off x="457200" y="609600"/>
            <a:ext cx="8229600" cy="5516563"/>
          </a:xfrm>
        </p:spPr>
        <p:txBody>
          <a:bodyPr>
            <a:normAutofit fontScale="77500" lnSpcReduction="20000"/>
          </a:bodyPr>
          <a:lstStyle/>
          <a:p>
            <a:pPr marL="0" indent="0" algn="just">
              <a:buNone/>
            </a:pPr>
            <a:r>
              <a:rPr lang="en-US" smtClean="0"/>
              <a:t>	</a:t>
            </a:r>
            <a:r>
              <a:rPr lang="vi-VN" sz="3600" smtClean="0">
                <a:latin typeface="Times New Roman" pitchFamily="18" charset="0"/>
                <a:cs typeface="Times New Roman" pitchFamily="18" charset="0"/>
              </a:rPr>
              <a:t>1.5</a:t>
            </a:r>
            <a:r>
              <a:rPr lang="vi-VN" sz="3600">
                <a:latin typeface="Times New Roman" pitchFamily="18" charset="0"/>
                <a:cs typeface="Times New Roman" pitchFamily="18" charset="0"/>
              </a:rPr>
              <a:t>. Chi đào tạo</a:t>
            </a:r>
          </a:p>
          <a:p>
            <a:pPr marL="0" indent="0" algn="just">
              <a:buNone/>
            </a:pPr>
            <a:r>
              <a:rPr lang="en-US" sz="3600" smtClean="0">
                <a:latin typeface="Times New Roman" pitchFamily="18" charset="0"/>
                <a:cs typeface="Times New Roman" pitchFamily="18" charset="0"/>
              </a:rPr>
              <a:t>	</a:t>
            </a:r>
            <a:r>
              <a:rPr lang="vi-VN" sz="3600" smtClean="0">
                <a:latin typeface="Times New Roman" pitchFamily="18" charset="0"/>
                <a:cs typeface="Times New Roman" pitchFamily="18" charset="0"/>
              </a:rPr>
              <a:t>- </a:t>
            </a:r>
            <a:r>
              <a:rPr lang="vi-VN" sz="3600">
                <a:latin typeface="Times New Roman" pitchFamily="18" charset="0"/>
                <a:cs typeface="Times New Roman" pitchFamily="18" charset="0"/>
              </a:rPr>
              <a:t>Chi thù lao giảng viên, bồi dưỡng học viên, nước uống, tài liệu, thuê hội trường, trang thiết bị phục vụ lớp học và các khoản chi hành chính khác của các lớp bồi dưỡng tập huấn kỹ năng nghiệp vụ do công đoàn cơ sở tổ chức.</a:t>
            </a:r>
          </a:p>
          <a:p>
            <a:pPr marL="0" indent="0" algn="just">
              <a:buNone/>
            </a:pPr>
            <a:r>
              <a:rPr lang="en-US" sz="3600" smtClean="0">
                <a:latin typeface="Times New Roman" pitchFamily="18" charset="0"/>
                <a:cs typeface="Times New Roman" pitchFamily="18" charset="0"/>
              </a:rPr>
              <a:t>	</a:t>
            </a:r>
            <a:r>
              <a:rPr lang="vi-VN" sz="3600" smtClean="0">
                <a:latin typeface="Times New Roman" pitchFamily="18" charset="0"/>
                <a:cs typeface="Times New Roman" pitchFamily="18" charset="0"/>
              </a:rPr>
              <a:t>- </a:t>
            </a:r>
            <a:r>
              <a:rPr lang="vi-VN" sz="3600">
                <a:latin typeface="Times New Roman" pitchFamily="18" charset="0"/>
                <a:cs typeface="Times New Roman" pitchFamily="18" charset="0"/>
              </a:rPr>
              <a:t>Chi tiền mua tài liệu, tiền công tác phí cho đoàn viên công đoàn và người lao động do công đoàn cơ sở cử đi dự các lớp bồi dưỡng nghiệp vụ.</a:t>
            </a:r>
          </a:p>
          <a:p>
            <a:pPr marL="0" indent="0" algn="just">
              <a:buNone/>
            </a:pPr>
            <a:r>
              <a:rPr lang="en-US" sz="3600" smtClean="0">
                <a:latin typeface="Times New Roman" pitchFamily="18" charset="0"/>
                <a:cs typeface="Times New Roman" pitchFamily="18" charset="0"/>
              </a:rPr>
              <a:t>	</a:t>
            </a:r>
            <a:r>
              <a:rPr lang="vi-VN" sz="3600" smtClean="0">
                <a:latin typeface="Times New Roman" pitchFamily="18" charset="0"/>
                <a:cs typeface="Times New Roman" pitchFamily="18" charset="0"/>
              </a:rPr>
              <a:t>- </a:t>
            </a:r>
            <a:r>
              <a:rPr lang="vi-VN" sz="3600">
                <a:latin typeface="Times New Roman" pitchFamily="18" charset="0"/>
                <a:cs typeface="Times New Roman" pitchFamily="18" charset="0"/>
              </a:rPr>
              <a:t>Chi phối hợp tổ chức học bổ túc văn hóa, kỹ năng nghề nghiệp cho người lao động.</a:t>
            </a:r>
          </a:p>
          <a:p>
            <a:pPr marL="0" indent="0" algn="just">
              <a:buNone/>
            </a:pPr>
            <a:r>
              <a:rPr lang="en-US" sz="3600" smtClean="0">
                <a:latin typeface="Times New Roman" pitchFamily="18" charset="0"/>
                <a:cs typeface="Times New Roman" pitchFamily="18" charset="0"/>
              </a:rPr>
              <a:t>	</a:t>
            </a:r>
            <a:r>
              <a:rPr lang="vi-VN" sz="3600" smtClean="0">
                <a:latin typeface="Times New Roman" pitchFamily="18" charset="0"/>
                <a:cs typeface="Times New Roman" pitchFamily="18" charset="0"/>
              </a:rPr>
              <a:t>- </a:t>
            </a:r>
            <a:r>
              <a:rPr lang="vi-VN" sz="3600">
                <a:latin typeface="Times New Roman" pitchFamily="18" charset="0"/>
                <a:cs typeface="Times New Roman" pitchFamily="18" charset="0"/>
              </a:rPr>
              <a:t>Chi hỗ trợ cho nữ có con dưới 36 tháng tuổi được công đoàn cơ sở cử tham gia các lớp đào tạo, tập huấn.</a:t>
            </a:r>
          </a:p>
          <a:p>
            <a:pPr marL="0" indent="0" algn="just">
              <a:buNone/>
            </a:pPr>
            <a:endParaRPr lang="en-US"/>
          </a:p>
        </p:txBody>
      </p:sp>
    </p:spTree>
    <p:extLst>
      <p:ext uri="{BB962C8B-B14F-4D97-AF65-F5344CB8AC3E}">
        <p14:creationId xmlns="" xmlns:p14="http://schemas.microsoft.com/office/powerpoint/2010/main" val="41240517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09800"/>
            <a:ext cx="8229600" cy="1143000"/>
          </a:xfrm>
        </p:spPr>
        <p:txBody>
          <a:bodyPr/>
          <a:lstStyle/>
          <a:p>
            <a:endParaRPr lang="en-US"/>
          </a:p>
        </p:txBody>
      </p:sp>
      <p:sp>
        <p:nvSpPr>
          <p:cNvPr id="3" name="Content Placeholder 2"/>
          <p:cNvSpPr>
            <a:spLocks noGrp="1"/>
          </p:cNvSpPr>
          <p:nvPr>
            <p:ph idx="1"/>
          </p:nvPr>
        </p:nvSpPr>
        <p:spPr>
          <a:xfrm>
            <a:off x="457200" y="457200"/>
            <a:ext cx="8229600" cy="5973763"/>
          </a:xfrm>
        </p:spPr>
        <p:txBody>
          <a:bodyPr>
            <a:normAutofit/>
          </a:bodyPr>
          <a:lstStyle/>
          <a:p>
            <a:pPr marL="0" indent="0" algn="just">
              <a:buNone/>
            </a:pPr>
            <a:r>
              <a:rPr lang="en-US" sz="3300" smtClean="0">
                <a:latin typeface="Times New Roman" pitchFamily="18" charset="0"/>
                <a:cs typeface="Times New Roman" pitchFamily="18" charset="0"/>
              </a:rPr>
              <a:t>	</a:t>
            </a:r>
            <a:endParaRPr lang="en-US"/>
          </a:p>
        </p:txBody>
      </p:sp>
      <p:sp>
        <p:nvSpPr>
          <p:cNvPr id="4" name="Rectangle 3"/>
          <p:cNvSpPr/>
          <p:nvPr/>
        </p:nvSpPr>
        <p:spPr>
          <a:xfrm>
            <a:off x="914400" y="611436"/>
            <a:ext cx="7620000" cy="5262979"/>
          </a:xfrm>
          <a:prstGeom prst="rect">
            <a:avLst/>
          </a:prstGeom>
        </p:spPr>
        <p:txBody>
          <a:bodyPr wrap="square">
            <a:spAutoFit/>
          </a:bodyPr>
          <a:lstStyle/>
          <a:p>
            <a:pPr algn="just"/>
            <a:r>
              <a:rPr lang="en-US" sz="2400" smtClean="0">
                <a:latin typeface="+mj-lt"/>
              </a:rPr>
              <a:t>	</a:t>
            </a:r>
            <a:r>
              <a:rPr lang="vi-VN" sz="2400" b="1" smtClean="0">
                <a:latin typeface="+mj-lt"/>
              </a:rPr>
              <a:t>2</a:t>
            </a:r>
            <a:r>
              <a:rPr lang="vi-VN" sz="2400" b="1">
                <a:latin typeface="Times New Roman" pitchFamily="18" charset="0"/>
                <a:cs typeface="Times New Roman" pitchFamily="18" charset="0"/>
              </a:rPr>
              <a:t>. Chi tuyên truyền, vận động đoàn viên và người lao động</a:t>
            </a:r>
          </a:p>
          <a:p>
            <a:pPr algn="just"/>
            <a:r>
              <a:rPr lang="en-US" sz="2400" smtClean="0">
                <a:latin typeface="Times New Roman" pitchFamily="18" charset="0"/>
                <a:cs typeface="Times New Roman" pitchFamily="18" charset="0"/>
              </a:rPr>
              <a:t>	</a:t>
            </a:r>
            <a:r>
              <a:rPr lang="vi-VN" sz="2400" smtClean="0">
                <a:latin typeface="Times New Roman" pitchFamily="18" charset="0"/>
                <a:cs typeface="Times New Roman" pitchFamily="18" charset="0"/>
              </a:rPr>
              <a:t>2.1</a:t>
            </a:r>
            <a:r>
              <a:rPr lang="vi-VN" sz="2400">
                <a:latin typeface="Times New Roman" pitchFamily="18" charset="0"/>
                <a:cs typeface="Times New Roman" pitchFamily="18" charset="0"/>
              </a:rPr>
              <a:t>. Chi tuyên truyền, vận động.</a:t>
            </a:r>
          </a:p>
          <a:p>
            <a:pPr algn="just"/>
            <a:r>
              <a:rPr lang="en-US" sz="2400" smtClean="0">
                <a:latin typeface="Times New Roman" pitchFamily="18" charset="0"/>
                <a:cs typeface="Times New Roman" pitchFamily="18" charset="0"/>
              </a:rPr>
              <a:t>	</a:t>
            </a:r>
            <a:r>
              <a:rPr lang="vi-VN" sz="2400" smtClean="0">
                <a:latin typeface="Times New Roman" pitchFamily="18" charset="0"/>
                <a:cs typeface="Times New Roman" pitchFamily="18" charset="0"/>
              </a:rPr>
              <a:t>- </a:t>
            </a:r>
            <a:r>
              <a:rPr lang="vi-VN" sz="2400">
                <a:latin typeface="Times New Roman" pitchFamily="18" charset="0"/>
                <a:cs typeface="Times New Roman" pitchFamily="18" charset="0"/>
              </a:rPr>
              <a:t>Chi mua sách, báo, tạp chí, ấn phẩm của tổ chức công đoàn như: Báo Lao động, Tạp chí Lao động và Công đoàn, Chuyên đề An toàn vệ sinh lao động và sách, ấn phẩm của Nhà Xuất bản Lao động... phục vụ cho công tác tuyên truyền, giáo dục của công đoàn cơ sở.</a:t>
            </a:r>
          </a:p>
          <a:p>
            <a:pPr algn="just"/>
            <a:r>
              <a:rPr lang="en-US" sz="2400" smtClean="0">
                <a:latin typeface="Times New Roman" pitchFamily="18" charset="0"/>
                <a:cs typeface="Times New Roman" pitchFamily="18" charset="0"/>
              </a:rPr>
              <a:t>	</a:t>
            </a:r>
            <a:r>
              <a:rPr lang="vi-VN" sz="2400" smtClean="0">
                <a:latin typeface="Times New Roman" pitchFamily="18" charset="0"/>
                <a:cs typeface="Times New Roman" pitchFamily="18" charset="0"/>
              </a:rPr>
              <a:t>- </a:t>
            </a:r>
            <a:r>
              <a:rPr lang="vi-VN" sz="2400">
                <a:latin typeface="Times New Roman" pitchFamily="18" charset="0"/>
                <a:cs typeface="Times New Roman" pitchFamily="18" charset="0"/>
              </a:rPr>
              <a:t>Chi cho các hoạt động tuyên truyền giáo dục chính trị tư tưởng, pháp luật chung và việc học tập, làm theo tư tưởng, đạo đức, phong cách Hồ Chí Minh.</a:t>
            </a:r>
          </a:p>
          <a:p>
            <a:pPr algn="just"/>
            <a:r>
              <a:rPr lang="en-US" sz="2400" smtClean="0">
                <a:latin typeface="Times New Roman" pitchFamily="18" charset="0"/>
                <a:cs typeface="Times New Roman" pitchFamily="18" charset="0"/>
              </a:rPr>
              <a:t>	</a:t>
            </a:r>
            <a:r>
              <a:rPr lang="vi-VN" sz="2400" smtClean="0">
                <a:latin typeface="Times New Roman" pitchFamily="18" charset="0"/>
                <a:cs typeface="Times New Roman" pitchFamily="18" charset="0"/>
              </a:rPr>
              <a:t>- </a:t>
            </a:r>
            <a:r>
              <a:rPr lang="vi-VN" sz="2400">
                <a:latin typeface="Times New Roman" pitchFamily="18" charset="0"/>
                <a:cs typeface="Times New Roman" pitchFamily="18" charset="0"/>
              </a:rPr>
              <a:t>Chi tiền giấy, bút, thù lao cho các hoạt động tuyên truyền trên bảng tin, phát thanh, báo tường, mạng thông tin của công đoàn cơ sở.</a:t>
            </a:r>
          </a:p>
        </p:txBody>
      </p:sp>
    </p:spTree>
    <p:extLst>
      <p:ext uri="{BB962C8B-B14F-4D97-AF65-F5344CB8AC3E}">
        <p14:creationId xmlns="" xmlns:p14="http://schemas.microsoft.com/office/powerpoint/2010/main" val="690622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95400"/>
            <a:ext cx="8229600" cy="1143000"/>
          </a:xfrm>
        </p:spPr>
        <p:txBody>
          <a:bodyPr/>
          <a:lstStyle/>
          <a:p>
            <a:endParaRPr lang="en-US"/>
          </a:p>
        </p:txBody>
      </p:sp>
      <p:sp>
        <p:nvSpPr>
          <p:cNvPr id="3" name="Content Placeholder 2"/>
          <p:cNvSpPr>
            <a:spLocks noGrp="1"/>
          </p:cNvSpPr>
          <p:nvPr>
            <p:ph idx="1"/>
          </p:nvPr>
        </p:nvSpPr>
        <p:spPr>
          <a:xfrm>
            <a:off x="457200" y="685800"/>
            <a:ext cx="8229600" cy="5562600"/>
          </a:xfrm>
        </p:spPr>
        <p:txBody>
          <a:bodyPr>
            <a:normAutofit fontScale="85000" lnSpcReduction="20000"/>
          </a:bodyPr>
          <a:lstStyle/>
          <a:p>
            <a:pPr marL="0" indent="0" algn="just">
              <a:buNone/>
            </a:pPr>
            <a:r>
              <a:rPr lang="en-US" b="1"/>
              <a:t>	</a:t>
            </a:r>
            <a:r>
              <a:rPr lang="vi-VN" sz="3300" smtClean="0">
                <a:latin typeface="Times New Roman" pitchFamily="18" charset="0"/>
                <a:cs typeface="Times New Roman" pitchFamily="18" charset="0"/>
              </a:rPr>
              <a:t>2.2</a:t>
            </a:r>
            <a:r>
              <a:rPr lang="vi-VN" sz="3300">
                <a:latin typeface="Times New Roman" pitchFamily="18" charset="0"/>
                <a:cs typeface="Times New Roman" pitchFamily="18" charset="0"/>
              </a:rPr>
              <a:t>. Chi phát triển đoàn viên công đoàn, thành lập công đoàn cơ sở, xây dựng công đoàn cơ sở vững mạnh.</a:t>
            </a:r>
          </a:p>
          <a:p>
            <a:pPr marL="0" indent="0" algn="just">
              <a:buNone/>
            </a:pPr>
            <a:r>
              <a:rPr lang="en-US" sz="3300" smtClean="0">
                <a:latin typeface="Times New Roman" pitchFamily="18" charset="0"/>
                <a:cs typeface="Times New Roman" pitchFamily="18" charset="0"/>
              </a:rPr>
              <a:t>	</a:t>
            </a:r>
            <a:r>
              <a:rPr lang="vi-VN" sz="3300" smtClean="0">
                <a:latin typeface="Times New Roman" pitchFamily="18" charset="0"/>
                <a:cs typeface="Times New Roman" pitchFamily="18" charset="0"/>
              </a:rPr>
              <a:t>- </a:t>
            </a:r>
            <a:r>
              <a:rPr lang="vi-VN" sz="3300">
                <a:latin typeface="Times New Roman" pitchFamily="18" charset="0"/>
                <a:cs typeface="Times New Roman" pitchFamily="18" charset="0"/>
              </a:rPr>
              <a:t>Chi tuyên truyền giới thiệu về tổ chức công đoàn, Điều lệ Công đoàn Việt Nam; làm việc, trao đổi với người sử dụng lao động về hoạt động công đoàn, phát triển đoàn viên, thành lập công đoàn cơ sở.</a:t>
            </a:r>
          </a:p>
          <a:p>
            <a:pPr marL="0" indent="0" algn="just">
              <a:buNone/>
            </a:pPr>
            <a:r>
              <a:rPr lang="en-US" sz="3300" smtClean="0">
                <a:latin typeface="Times New Roman" pitchFamily="18" charset="0"/>
                <a:cs typeface="Times New Roman" pitchFamily="18" charset="0"/>
              </a:rPr>
              <a:t>	</a:t>
            </a:r>
            <a:r>
              <a:rPr lang="vi-VN" sz="3300" smtClean="0">
                <a:latin typeface="Times New Roman" pitchFamily="18" charset="0"/>
                <a:cs typeface="Times New Roman" pitchFamily="18" charset="0"/>
              </a:rPr>
              <a:t>- </a:t>
            </a:r>
            <a:r>
              <a:rPr lang="vi-VN" sz="3300">
                <a:latin typeface="Times New Roman" pitchFamily="18" charset="0"/>
                <a:cs typeface="Times New Roman" pitchFamily="18" charset="0"/>
              </a:rPr>
              <a:t>Chi bồi dưỡng làm ngoài giờ cho đoàn viên công đoàn, người lao động và cán bộ công đoàn trực tiếp gặp gỡ, tuyên truyền, vận động người lao động tham gia tổ chức công đoàn.</a:t>
            </a:r>
          </a:p>
          <a:p>
            <a:pPr marL="0" indent="0" algn="just">
              <a:buNone/>
            </a:pPr>
            <a:r>
              <a:rPr lang="en-US" sz="3300" smtClean="0">
                <a:latin typeface="Times New Roman" pitchFamily="18" charset="0"/>
                <a:cs typeface="Times New Roman" pitchFamily="18" charset="0"/>
              </a:rPr>
              <a:t>	</a:t>
            </a:r>
            <a:r>
              <a:rPr lang="vi-VN" sz="3300" smtClean="0">
                <a:latin typeface="Times New Roman" pitchFamily="18" charset="0"/>
                <a:cs typeface="Times New Roman" pitchFamily="18" charset="0"/>
              </a:rPr>
              <a:t>- </a:t>
            </a:r>
            <a:r>
              <a:rPr lang="vi-VN" sz="3300">
                <a:latin typeface="Times New Roman" pitchFamily="18" charset="0"/>
                <a:cs typeface="Times New Roman" pitchFamily="18" charset="0"/>
              </a:rPr>
              <a:t>Chi tổ chức kết nạp đoàn viên, thành lập ra mắt công đoàn cơ sở, khen thưởng cho các cá nhân có thành tích xuất sắc trong việc vận động thành lập công đoàn cơ sở.</a:t>
            </a:r>
          </a:p>
          <a:p>
            <a:pPr marL="0" indent="0" algn="just">
              <a:buNone/>
            </a:pPr>
            <a:endParaRPr lang="en-US">
              <a:latin typeface="Times New Roman" pitchFamily="18" charset="0"/>
              <a:cs typeface="Times New Roman" pitchFamily="18" charset="0"/>
            </a:endParaRPr>
          </a:p>
        </p:txBody>
      </p:sp>
    </p:spTree>
    <p:extLst>
      <p:ext uri="{BB962C8B-B14F-4D97-AF65-F5344CB8AC3E}">
        <p14:creationId xmlns="" xmlns:p14="http://schemas.microsoft.com/office/powerpoint/2010/main" val="21101703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1143000"/>
          </a:xfrm>
        </p:spPr>
        <p:txBody>
          <a:bodyPr/>
          <a:lstStyle/>
          <a:p>
            <a:endParaRPr lang="en-US"/>
          </a:p>
        </p:txBody>
      </p:sp>
      <p:sp>
        <p:nvSpPr>
          <p:cNvPr id="3" name="Content Placeholder 2"/>
          <p:cNvSpPr>
            <a:spLocks noGrp="1"/>
          </p:cNvSpPr>
          <p:nvPr>
            <p:ph idx="1"/>
          </p:nvPr>
        </p:nvSpPr>
        <p:spPr>
          <a:xfrm>
            <a:off x="457200" y="762000"/>
            <a:ext cx="8229600" cy="5638800"/>
          </a:xfrm>
        </p:spPr>
        <p:txBody>
          <a:bodyPr>
            <a:normAutofit lnSpcReduction="10000"/>
          </a:bodyPr>
          <a:lstStyle/>
          <a:p>
            <a:pPr marL="0" indent="0" algn="just">
              <a:buNone/>
            </a:pPr>
            <a:r>
              <a:rPr lang="en-US" b="1"/>
              <a:t>	</a:t>
            </a:r>
            <a:r>
              <a:rPr lang="vi-VN" smtClean="0">
                <a:latin typeface="+mj-lt"/>
              </a:rPr>
              <a:t>- </a:t>
            </a:r>
            <a:r>
              <a:rPr lang="vi-VN">
                <a:latin typeface="+mj-lt"/>
              </a:rPr>
              <a:t>Chi các hoạt động xây dựng công đoàn cơ sở vững mạnh; đánh giá phân loại đoàn viên; phân loại công đoàn bộ phận, tổ công đoàn; tổ chức bồi dưỡng cho công đoàn bộ phận, tổ công đoàn về hoạt động xây dựng công đoàn cơ sở vững mạnh, khen thưởng xây dựng công đoàn vững mạnh.</a:t>
            </a:r>
          </a:p>
          <a:p>
            <a:pPr marL="0" indent="0" algn="just">
              <a:buNone/>
            </a:pPr>
            <a:r>
              <a:rPr lang="en-US" smtClean="0">
                <a:latin typeface="+mj-lt"/>
              </a:rPr>
              <a:t>	</a:t>
            </a:r>
            <a:r>
              <a:rPr lang="vi-VN" smtClean="0">
                <a:latin typeface="+mj-lt"/>
              </a:rPr>
              <a:t>- </a:t>
            </a:r>
            <a:r>
              <a:rPr lang="vi-VN">
                <a:latin typeface="+mj-lt"/>
              </a:rPr>
              <a:t>Các nội dung chi phát triển đoàn viên công đoàn, thành lập công đoàn cơ sở, xây dựng công đoàn cơ sở vững mạnh công đoàn cấp trên đã chi thì công đoàn cấp dưới không thực hiện chi.</a:t>
            </a:r>
          </a:p>
          <a:p>
            <a:pPr marL="0" indent="0" algn="just">
              <a:buNone/>
            </a:pPr>
            <a:endParaRPr lang="en-US"/>
          </a:p>
        </p:txBody>
      </p:sp>
    </p:spTree>
    <p:extLst>
      <p:ext uri="{BB962C8B-B14F-4D97-AF65-F5344CB8AC3E}">
        <p14:creationId xmlns="" xmlns:p14="http://schemas.microsoft.com/office/powerpoint/2010/main" val="34906311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8229600" cy="1143000"/>
          </a:xfrm>
        </p:spPr>
        <p:txBody>
          <a:bodyPr/>
          <a:lstStyle/>
          <a:p>
            <a:endParaRPr lang="en-US"/>
          </a:p>
        </p:txBody>
      </p:sp>
      <p:sp>
        <p:nvSpPr>
          <p:cNvPr id="3" name="Content Placeholder 2"/>
          <p:cNvSpPr>
            <a:spLocks noGrp="1"/>
          </p:cNvSpPr>
          <p:nvPr>
            <p:ph idx="1"/>
          </p:nvPr>
        </p:nvSpPr>
        <p:spPr>
          <a:xfrm>
            <a:off x="457200" y="1066800"/>
            <a:ext cx="8229600" cy="4525963"/>
          </a:xfrm>
        </p:spPr>
        <p:txBody>
          <a:bodyPr>
            <a:normAutofit lnSpcReduction="10000"/>
          </a:bodyPr>
          <a:lstStyle/>
          <a:p>
            <a:pPr marL="0" indent="0" algn="just">
              <a:buNone/>
            </a:pPr>
            <a:r>
              <a:rPr lang="en-US" b="1"/>
              <a:t>	</a:t>
            </a:r>
            <a:r>
              <a:rPr lang="vi-VN" smtClean="0">
                <a:latin typeface="+mj-lt"/>
              </a:rPr>
              <a:t>2.3</a:t>
            </a:r>
            <a:r>
              <a:rPr lang="vi-VN">
                <a:latin typeface="+mj-lt"/>
              </a:rPr>
              <a:t>. Chi tổ chức phong trào thi đua.</a:t>
            </a:r>
          </a:p>
          <a:p>
            <a:pPr marL="0" indent="0" algn="just">
              <a:buNone/>
            </a:pPr>
            <a:r>
              <a:rPr lang="en-US" smtClean="0">
                <a:latin typeface="+mj-lt"/>
              </a:rPr>
              <a:t>	</a:t>
            </a:r>
            <a:r>
              <a:rPr lang="vi-VN" smtClean="0">
                <a:latin typeface="+mj-lt"/>
              </a:rPr>
              <a:t>- </a:t>
            </a:r>
            <a:r>
              <a:rPr lang="vi-VN">
                <a:latin typeface="+mj-lt"/>
              </a:rPr>
              <a:t>Chi phối hợp tổ chức phát động thi đua; hội nghị sơ kết, tổng kết thi đua, khen thưởng tập thể, cá nhân đạt thành tích xuất sắc trong các phong trào thi đua.</a:t>
            </a:r>
          </a:p>
          <a:p>
            <a:pPr marL="0" indent="0" algn="just">
              <a:buNone/>
            </a:pPr>
            <a:r>
              <a:rPr lang="en-US" smtClean="0">
                <a:latin typeface="+mj-lt"/>
              </a:rPr>
              <a:t>	</a:t>
            </a:r>
            <a:r>
              <a:rPr lang="vi-VN" smtClean="0">
                <a:latin typeface="+mj-lt"/>
              </a:rPr>
              <a:t>- </a:t>
            </a:r>
            <a:r>
              <a:rPr lang="vi-VN">
                <a:latin typeface="+mj-lt"/>
              </a:rPr>
              <a:t>Chi tổ chức gặp mặt, tuyên dương tập thể, cá nhân điển hình, tiên tiến trong các phong trào thi đua, các hoạt động chuyên đề của công đoàn.</a:t>
            </a:r>
          </a:p>
          <a:p>
            <a:pPr marL="0" indent="0" algn="just">
              <a:buNone/>
            </a:pPr>
            <a:r>
              <a:rPr lang="en-US" smtClean="0">
                <a:latin typeface="+mj-lt"/>
              </a:rPr>
              <a:t>	</a:t>
            </a:r>
            <a:r>
              <a:rPr lang="vi-VN" smtClean="0">
                <a:latin typeface="+mj-lt"/>
              </a:rPr>
              <a:t>- </a:t>
            </a:r>
            <a:r>
              <a:rPr lang="vi-VN">
                <a:latin typeface="+mj-lt"/>
              </a:rPr>
              <a:t>Chi tổ chức hội thi cán bộ công đoàn giỏi.</a:t>
            </a:r>
          </a:p>
          <a:p>
            <a:pPr marL="0" indent="0" algn="just">
              <a:buNone/>
            </a:pPr>
            <a:endParaRPr lang="en-US"/>
          </a:p>
        </p:txBody>
      </p:sp>
    </p:spTree>
    <p:extLst>
      <p:ext uri="{BB962C8B-B14F-4D97-AF65-F5344CB8AC3E}">
        <p14:creationId xmlns="" xmlns:p14="http://schemas.microsoft.com/office/powerpoint/2010/main" val="28977530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p>
            <a:endParaRPr lang="en-US"/>
          </a:p>
        </p:txBody>
      </p:sp>
      <p:sp>
        <p:nvSpPr>
          <p:cNvPr id="3" name="Content Placeholder 2"/>
          <p:cNvSpPr>
            <a:spLocks noGrp="1"/>
          </p:cNvSpPr>
          <p:nvPr>
            <p:ph idx="1"/>
          </p:nvPr>
        </p:nvSpPr>
        <p:spPr>
          <a:xfrm>
            <a:off x="533400" y="533400"/>
            <a:ext cx="8229600" cy="5715000"/>
          </a:xfrm>
        </p:spPr>
        <p:txBody>
          <a:bodyPr>
            <a:normAutofit fontScale="85000" lnSpcReduction="10000"/>
          </a:bodyPr>
          <a:lstStyle/>
          <a:p>
            <a:pPr marL="0" indent="0" algn="just">
              <a:buNone/>
            </a:pPr>
            <a:r>
              <a:rPr lang="en-US" b="1">
                <a:latin typeface="Times New Roman" pitchFamily="18" charset="0"/>
                <a:cs typeface="Times New Roman" pitchFamily="18" charset="0"/>
              </a:rPr>
              <a:t>	</a:t>
            </a:r>
            <a:r>
              <a:rPr lang="vi-VN" smtClean="0">
                <a:latin typeface="+mj-lt"/>
              </a:rPr>
              <a:t>2.4</a:t>
            </a:r>
            <a:r>
              <a:rPr lang="vi-VN">
                <a:latin typeface="+mj-lt"/>
              </a:rPr>
              <a:t>. Chi tổ chức hoạt động văn hóa, thể thao.</a:t>
            </a:r>
          </a:p>
          <a:p>
            <a:pPr marL="0" indent="0" algn="just">
              <a:buNone/>
            </a:pPr>
            <a:r>
              <a:rPr lang="en-US" smtClean="0">
                <a:latin typeface="+mj-lt"/>
              </a:rPr>
              <a:t>	</a:t>
            </a:r>
            <a:r>
              <a:rPr lang="vi-VN" smtClean="0">
                <a:latin typeface="+mj-lt"/>
              </a:rPr>
              <a:t>- </a:t>
            </a:r>
            <a:r>
              <a:rPr lang="vi-VN">
                <a:latin typeface="+mj-lt"/>
              </a:rPr>
              <a:t>Chi hỗ trợ hoạt động phong trào xây dựng đơn vị văn hóa; phòng chống tệ nạn xã hội cho đoàn viên công đoàn và người lao động; chi hỗ trợ cho người lao động tham gia các hoạt động văn hóa, thể thao; chi khen thưởng tổng kết hoạt động văn hóa, thể thao, phòng chống tệ nạn xã hội của công đoàn cơ sở.</a:t>
            </a:r>
          </a:p>
          <a:p>
            <a:pPr marL="0" indent="0" algn="just">
              <a:buNone/>
            </a:pPr>
            <a:r>
              <a:rPr lang="en-US" smtClean="0">
                <a:latin typeface="+mj-lt"/>
              </a:rPr>
              <a:t>	</a:t>
            </a:r>
            <a:r>
              <a:rPr lang="vi-VN" smtClean="0">
                <a:latin typeface="+mj-lt"/>
              </a:rPr>
              <a:t>- </a:t>
            </a:r>
            <a:r>
              <a:rPr lang="vi-VN">
                <a:latin typeface="+mj-lt"/>
              </a:rPr>
              <a:t>Chi hỗ trợ mua sắm phương tiện hoạt động văn hóa, văn nghệ, thể thao.</a:t>
            </a:r>
          </a:p>
          <a:p>
            <a:pPr marL="0" indent="0" algn="just">
              <a:buNone/>
            </a:pPr>
            <a:r>
              <a:rPr lang="en-US" smtClean="0">
                <a:latin typeface="+mj-lt"/>
              </a:rPr>
              <a:t>	</a:t>
            </a:r>
            <a:r>
              <a:rPr lang="vi-VN" smtClean="0">
                <a:latin typeface="+mj-lt"/>
              </a:rPr>
              <a:t>- </a:t>
            </a:r>
            <a:r>
              <a:rPr lang="vi-VN">
                <a:latin typeface="+mj-lt"/>
              </a:rPr>
              <a:t>Chi bồi dưỡng cho Ban tổ chức, vận động viên, diễn viên tham gia hội diễn văn nghệ, thi đấu thể thao do công đoàn cơ sở và công đoàn các cấp trên cơ sở tổ chức; chi khen thưởng tập thể, cá nhân đạt giải trong các cuộc hội diễn, hội thao do công đoàn cơ sở tổ chức.</a:t>
            </a:r>
          </a:p>
          <a:p>
            <a:pPr marL="0" indent="0" algn="just">
              <a:buNone/>
            </a:pPr>
            <a:endParaRPr lang="en-US">
              <a:latin typeface="Times New Roman" pitchFamily="18" charset="0"/>
              <a:cs typeface="Times New Roman" pitchFamily="18" charset="0"/>
            </a:endParaRPr>
          </a:p>
        </p:txBody>
      </p:sp>
    </p:spTree>
    <p:extLst>
      <p:ext uri="{BB962C8B-B14F-4D97-AF65-F5344CB8AC3E}">
        <p14:creationId xmlns="" xmlns:p14="http://schemas.microsoft.com/office/powerpoint/2010/main" val="9762202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1143000"/>
          </a:xfrm>
        </p:spPr>
        <p:txBody>
          <a:bodyPr/>
          <a:lstStyle/>
          <a:p>
            <a:endParaRPr lang="en-US"/>
          </a:p>
        </p:txBody>
      </p:sp>
      <p:sp>
        <p:nvSpPr>
          <p:cNvPr id="3" name="Content Placeholder 2"/>
          <p:cNvSpPr>
            <a:spLocks noGrp="1"/>
          </p:cNvSpPr>
          <p:nvPr>
            <p:ph idx="1"/>
          </p:nvPr>
        </p:nvSpPr>
        <p:spPr>
          <a:xfrm>
            <a:off x="609600" y="533400"/>
            <a:ext cx="8229600" cy="5486400"/>
          </a:xfrm>
        </p:spPr>
        <p:txBody>
          <a:bodyPr>
            <a:normAutofit fontScale="92500" lnSpcReduction="20000"/>
          </a:bodyPr>
          <a:lstStyle/>
          <a:p>
            <a:pPr marL="0" indent="0" algn="just">
              <a:buNone/>
            </a:pPr>
            <a:r>
              <a:rPr lang="en-US">
                <a:latin typeface="Times New Roman" pitchFamily="18" charset="0"/>
                <a:cs typeface="Times New Roman" pitchFamily="18" charset="0"/>
              </a:rPr>
              <a:t>	</a:t>
            </a:r>
            <a:r>
              <a:rPr lang="vi-VN" smtClean="0">
                <a:latin typeface="+mj-lt"/>
              </a:rPr>
              <a:t>2.5</a:t>
            </a:r>
            <a:r>
              <a:rPr lang="vi-VN">
                <a:latin typeface="+mj-lt"/>
              </a:rPr>
              <a:t>. Chi tuyên truyền các hoạt động về giới và bình đẳng giới.</a:t>
            </a:r>
          </a:p>
          <a:p>
            <a:pPr marL="0" indent="0" algn="just">
              <a:buNone/>
            </a:pPr>
            <a:r>
              <a:rPr lang="en-US" smtClean="0">
                <a:latin typeface="+mj-lt"/>
              </a:rPr>
              <a:t>	</a:t>
            </a:r>
            <a:r>
              <a:rPr lang="vi-VN" smtClean="0">
                <a:latin typeface="+mj-lt"/>
              </a:rPr>
              <a:t>- </a:t>
            </a:r>
            <a:r>
              <a:rPr lang="vi-VN">
                <a:latin typeface="+mj-lt"/>
              </a:rPr>
              <a:t>Chi cho các hoạt động tuyên truyền về giới, bình đẳng giới và lồng ghép giới các hoạt động về dân số, sức khỏe sinh sản, kế hoạch hóa gia đình, phòng chống bạo lực gia đình.</a:t>
            </a:r>
          </a:p>
          <a:p>
            <a:pPr marL="0" indent="0" algn="just">
              <a:buNone/>
            </a:pPr>
            <a:r>
              <a:rPr lang="en-US" smtClean="0">
                <a:latin typeface="+mj-lt"/>
              </a:rPr>
              <a:t>	</a:t>
            </a:r>
            <a:r>
              <a:rPr lang="vi-VN" smtClean="0">
                <a:latin typeface="+mj-lt"/>
              </a:rPr>
              <a:t>- </a:t>
            </a:r>
            <a:r>
              <a:rPr lang="vi-VN">
                <a:latin typeface="+mj-lt"/>
              </a:rPr>
              <a:t>Chi hỗ trợ mua đồ dùng, thiết bị mẫu giáo, nhà trẻ tại đơn vị (nếu có); hỗ trợ đoàn viên và người lao động có con gửi nhà trẻ, học mẫu giáo.</a:t>
            </a:r>
          </a:p>
          <a:p>
            <a:pPr marL="0" indent="0" algn="just">
              <a:buNone/>
            </a:pPr>
            <a:r>
              <a:rPr lang="en-US" smtClean="0">
                <a:latin typeface="+mj-lt"/>
              </a:rPr>
              <a:t>	</a:t>
            </a:r>
            <a:r>
              <a:rPr lang="vi-VN" smtClean="0">
                <a:latin typeface="+mj-lt"/>
              </a:rPr>
              <a:t>- </a:t>
            </a:r>
            <a:r>
              <a:rPr lang="vi-VN">
                <a:latin typeface="+mj-lt"/>
              </a:rPr>
              <a:t>Chi tuyên truyền, tổ chức hoạt động nhân ngày Quốc tế phụ nữ 8/3, ngày Phụ nữ Việt Nam 20/10, ngày Gia đình Việt Nam 28/6, ngày Quốc tế Hạnh phúc 20/3, ngày Dân số 26/12.</a:t>
            </a:r>
          </a:p>
          <a:p>
            <a:pPr marL="0" indent="0" algn="just">
              <a:buNone/>
            </a:pPr>
            <a:endParaRPr lang="en-US"/>
          </a:p>
        </p:txBody>
      </p:sp>
    </p:spTree>
    <p:extLst>
      <p:ext uri="{BB962C8B-B14F-4D97-AF65-F5344CB8AC3E}">
        <p14:creationId xmlns="" xmlns:p14="http://schemas.microsoft.com/office/powerpoint/2010/main" val="29611105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371600"/>
            <a:ext cx="8229600" cy="1143000"/>
          </a:xfrm>
        </p:spPr>
        <p:txBody>
          <a:bodyPr/>
          <a:lstStyle/>
          <a:p>
            <a:endParaRPr lang="en-US"/>
          </a:p>
        </p:txBody>
      </p:sp>
      <p:sp>
        <p:nvSpPr>
          <p:cNvPr id="3" name="Content Placeholder 2"/>
          <p:cNvSpPr>
            <a:spLocks noGrp="1"/>
          </p:cNvSpPr>
          <p:nvPr>
            <p:ph idx="1"/>
          </p:nvPr>
        </p:nvSpPr>
        <p:spPr>
          <a:xfrm>
            <a:off x="457200" y="838200"/>
            <a:ext cx="8229600" cy="5287963"/>
          </a:xfrm>
        </p:spPr>
        <p:txBody>
          <a:bodyPr/>
          <a:lstStyle/>
          <a:p>
            <a:pPr marL="0" indent="0" algn="just">
              <a:buNone/>
            </a:pPr>
            <a:r>
              <a:rPr lang="en-US" smtClean="0"/>
              <a:t>	</a:t>
            </a:r>
            <a:endParaRPr lang="en-US">
              <a:latin typeface="Times New Roman" pitchFamily="18" charset="0"/>
              <a:cs typeface="Times New Roman" pitchFamily="18" charset="0"/>
            </a:endParaRPr>
          </a:p>
        </p:txBody>
      </p:sp>
      <p:sp>
        <p:nvSpPr>
          <p:cNvPr id="4" name="Rectangle 3"/>
          <p:cNvSpPr/>
          <p:nvPr/>
        </p:nvSpPr>
        <p:spPr>
          <a:xfrm>
            <a:off x="914400" y="1600200"/>
            <a:ext cx="7467600" cy="4524315"/>
          </a:xfrm>
          <a:prstGeom prst="rect">
            <a:avLst/>
          </a:prstGeom>
        </p:spPr>
        <p:txBody>
          <a:bodyPr wrap="square">
            <a:spAutoFit/>
          </a:bodyPr>
          <a:lstStyle/>
          <a:p>
            <a:pPr algn="just"/>
            <a:r>
              <a:rPr lang="en-US" sz="3200" smtClean="0">
                <a:latin typeface="+mj-lt"/>
              </a:rPr>
              <a:t>	</a:t>
            </a:r>
            <a:r>
              <a:rPr lang="vi-VN" sz="3200" smtClean="0">
                <a:latin typeface="+mj-lt"/>
              </a:rPr>
              <a:t>- </a:t>
            </a:r>
            <a:r>
              <a:rPr lang="vi-VN" sz="3200">
                <a:latin typeface="+mj-lt"/>
              </a:rPr>
              <a:t>Chi hoạt động của Ban Nữ công quần chúng, Câu lạc bộ nữ công cơ sở, hội thi cán bộ nữ công giỏi, hội thi chuyên đề nữ công, phong trào thi đua giỏi việc nước đảm việc nhà.</a:t>
            </a:r>
          </a:p>
          <a:p>
            <a:pPr algn="just"/>
            <a:r>
              <a:rPr lang="en-US" sz="3200" smtClean="0">
                <a:latin typeface="+mj-lt"/>
              </a:rPr>
              <a:t>	</a:t>
            </a:r>
            <a:r>
              <a:rPr lang="vi-VN" sz="3200" smtClean="0">
                <a:latin typeface="+mj-lt"/>
              </a:rPr>
              <a:t>2.6</a:t>
            </a:r>
            <a:r>
              <a:rPr lang="vi-VN" sz="3200">
                <a:latin typeface="+mj-lt"/>
              </a:rPr>
              <a:t>. Chi đại hội công đoàn cơ sở, nghiệp đoàn, bao gồm: trang trí, khánh tiết, in tài liệu, bồi dưỡng đại biểu, nước uống, các hội nghị...</a:t>
            </a:r>
          </a:p>
        </p:txBody>
      </p:sp>
    </p:spTree>
    <p:extLst>
      <p:ext uri="{BB962C8B-B14F-4D97-AF65-F5344CB8AC3E}">
        <p14:creationId xmlns="" xmlns:p14="http://schemas.microsoft.com/office/powerpoint/2010/main" val="24725634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33400"/>
            <a:ext cx="8153400" cy="6248400"/>
          </a:xfrm>
        </p:spPr>
        <p:txBody>
          <a:bodyPr>
            <a:normAutofit fontScale="77500" lnSpcReduction="20000"/>
          </a:bodyPr>
          <a:lstStyle/>
          <a:p>
            <a:pPr marL="0" indent="0">
              <a:buNone/>
            </a:pPr>
            <a:r>
              <a:rPr lang="nl-NL" b="1"/>
              <a:t>	</a:t>
            </a:r>
            <a:r>
              <a:rPr lang="vi-VN" sz="4000" b="1" smtClean="0">
                <a:latin typeface="Times New Roman" pitchFamily="18" charset="0"/>
                <a:cs typeface="Times New Roman" pitchFamily="18" charset="0"/>
              </a:rPr>
              <a:t>Điều </a:t>
            </a:r>
            <a:r>
              <a:rPr lang="vi-VN" sz="4000" b="1">
                <a:latin typeface="Times New Roman" pitchFamily="18" charset="0"/>
                <a:cs typeface="Times New Roman" pitchFamily="18" charset="0"/>
              </a:rPr>
              <a:t>2. Đối tượng áp dụng</a:t>
            </a:r>
            <a:endParaRPr lang="vi-VN" sz="4000">
              <a:latin typeface="Times New Roman" pitchFamily="18" charset="0"/>
              <a:cs typeface="Times New Roman" pitchFamily="18" charset="0"/>
            </a:endParaRPr>
          </a:p>
          <a:p>
            <a:pPr marL="0" indent="0" algn="just">
              <a:buNone/>
            </a:pPr>
            <a:r>
              <a:rPr lang="en-US" sz="4000" smtClean="0">
                <a:latin typeface="Times New Roman" pitchFamily="18" charset="0"/>
                <a:cs typeface="Times New Roman" pitchFamily="18" charset="0"/>
              </a:rPr>
              <a:t>	- </a:t>
            </a:r>
            <a:r>
              <a:rPr lang="vi-VN" sz="4000" smtClean="0">
                <a:latin typeface="Times New Roman" pitchFamily="18" charset="0"/>
                <a:cs typeface="Times New Roman" pitchFamily="18" charset="0"/>
              </a:rPr>
              <a:t>Đối </a:t>
            </a:r>
            <a:r>
              <a:rPr lang="vi-VN" sz="4000">
                <a:latin typeface="Times New Roman" pitchFamily="18" charset="0"/>
                <a:cs typeface="Times New Roman" pitchFamily="18" charset="0"/>
              </a:rPr>
              <a:t>tượng áp dụng là công đoàn cơ sở, nghiệp đoàn theo quy định của Điều lệ Công đoàn Việt Nam.</a:t>
            </a:r>
          </a:p>
          <a:p>
            <a:pPr marL="0" indent="0" algn="just">
              <a:buNone/>
            </a:pPr>
            <a:r>
              <a:rPr lang="en-US" sz="4000" smtClean="0">
                <a:latin typeface="Times New Roman" pitchFamily="18" charset="0"/>
                <a:cs typeface="Times New Roman" pitchFamily="18" charset="0"/>
              </a:rPr>
              <a:t>	</a:t>
            </a:r>
            <a:r>
              <a:rPr lang="vi-VN" sz="4000" smtClean="0">
                <a:latin typeface="Times New Roman" pitchFamily="18" charset="0"/>
                <a:cs typeface="Times New Roman" pitchFamily="18" charset="0"/>
              </a:rPr>
              <a:t>(</a:t>
            </a:r>
            <a:r>
              <a:rPr lang="vi-VN" sz="4000">
                <a:latin typeface="Times New Roman" pitchFamily="18" charset="0"/>
                <a:cs typeface="Times New Roman" pitchFamily="18" charset="0"/>
              </a:rPr>
              <a:t>Ban Công đoàn Quốc phòng và Công đoàn Công an Nhân dân thực hiện theo hướng dẫn của Bộ Quốc phòng, Bộ Công an).</a:t>
            </a:r>
          </a:p>
          <a:p>
            <a:pPr marL="0" indent="0">
              <a:buNone/>
            </a:pPr>
            <a:r>
              <a:rPr lang="en-US" sz="4000" b="1" smtClean="0">
                <a:latin typeface="Times New Roman" pitchFamily="18" charset="0"/>
                <a:cs typeface="Times New Roman" pitchFamily="18" charset="0"/>
              </a:rPr>
              <a:t>	</a:t>
            </a:r>
            <a:r>
              <a:rPr lang="vi-VN" sz="4000" b="1" smtClean="0">
                <a:latin typeface="Times New Roman" pitchFamily="18" charset="0"/>
                <a:cs typeface="Times New Roman" pitchFamily="18" charset="0"/>
              </a:rPr>
              <a:t>Điều </a:t>
            </a:r>
            <a:r>
              <a:rPr lang="vi-VN" sz="4000" b="1">
                <a:latin typeface="Times New Roman" pitchFamily="18" charset="0"/>
                <a:cs typeface="Times New Roman" pitchFamily="18" charset="0"/>
              </a:rPr>
              <a:t>3. Nguyên tắc về thu, chi, quản lý tài chính, tài sản tại công đoàn cơ sở</a:t>
            </a:r>
            <a:endParaRPr lang="vi-VN" sz="4000">
              <a:latin typeface="Times New Roman" pitchFamily="18" charset="0"/>
              <a:cs typeface="Times New Roman" pitchFamily="18" charset="0"/>
            </a:endParaRPr>
          </a:p>
          <a:p>
            <a:pPr marL="0" indent="0" algn="just">
              <a:buNone/>
            </a:pPr>
            <a:r>
              <a:rPr lang="en-US" sz="4000" smtClean="0">
                <a:latin typeface="Times New Roman" pitchFamily="18" charset="0"/>
                <a:cs typeface="Times New Roman" pitchFamily="18" charset="0"/>
              </a:rPr>
              <a:t>	</a:t>
            </a:r>
            <a:r>
              <a:rPr lang="vi-VN" sz="4000" smtClean="0">
                <a:latin typeface="Times New Roman" pitchFamily="18" charset="0"/>
                <a:cs typeface="Times New Roman" pitchFamily="18" charset="0"/>
              </a:rPr>
              <a:t>1</a:t>
            </a:r>
            <a:r>
              <a:rPr lang="vi-VN" sz="4000">
                <a:latin typeface="Times New Roman" pitchFamily="18" charset="0"/>
                <a:cs typeface="Times New Roman" pitchFamily="18" charset="0"/>
              </a:rPr>
              <a:t>. Tài chính tại công đoàn cơ sở là một bộ phận của tài chính công đoàn, được sử dụng cho hoạt động thực hiện chức năng, nhiệm vụ của công đoàn cơ sở theo quy định của Luật Công đoàn và Điều lệ Công đoàn Việt Nam.</a:t>
            </a:r>
          </a:p>
          <a:p>
            <a:pPr marL="0" indent="0" algn="just">
              <a:buNone/>
            </a:pPr>
            <a:endParaRPr lang="en-US" sz="39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148219"/>
            <a:ext cx="8229600" cy="1143000"/>
          </a:xfrm>
        </p:spPr>
        <p:txBody>
          <a:bodyPr/>
          <a:lstStyle/>
          <a:p>
            <a:endParaRPr lang="en-US"/>
          </a:p>
        </p:txBody>
      </p:sp>
      <p:sp>
        <p:nvSpPr>
          <p:cNvPr id="3" name="Content Placeholder 2"/>
          <p:cNvSpPr>
            <a:spLocks noGrp="1"/>
          </p:cNvSpPr>
          <p:nvPr>
            <p:ph idx="1"/>
          </p:nvPr>
        </p:nvSpPr>
        <p:spPr>
          <a:xfrm>
            <a:off x="457200" y="914400"/>
            <a:ext cx="8229600" cy="5257800"/>
          </a:xfrm>
        </p:spPr>
        <p:txBody>
          <a:bodyPr>
            <a:normAutofit fontScale="92500" lnSpcReduction="10000"/>
          </a:bodyPr>
          <a:lstStyle/>
          <a:p>
            <a:pPr marL="0" indent="0" algn="just">
              <a:buNone/>
            </a:pPr>
            <a:r>
              <a:rPr lang="en-US" b="1"/>
              <a:t>	</a:t>
            </a:r>
            <a:r>
              <a:rPr lang="vi-VN" b="1" smtClean="0">
                <a:latin typeface="+mj-lt"/>
              </a:rPr>
              <a:t>3</a:t>
            </a:r>
            <a:r>
              <a:rPr lang="vi-VN" b="1">
                <a:latin typeface="+mj-lt"/>
              </a:rPr>
              <a:t>. Chi quản lý hành chính</a:t>
            </a:r>
          </a:p>
          <a:p>
            <a:pPr marL="0" indent="0" algn="just">
              <a:buNone/>
            </a:pPr>
            <a:r>
              <a:rPr lang="en-US" smtClean="0">
                <a:latin typeface="+mj-lt"/>
              </a:rPr>
              <a:t>	</a:t>
            </a:r>
            <a:r>
              <a:rPr lang="vi-VN" smtClean="0">
                <a:latin typeface="+mj-lt"/>
              </a:rPr>
              <a:t>- </a:t>
            </a:r>
            <a:r>
              <a:rPr lang="vi-VN">
                <a:latin typeface="+mj-lt"/>
              </a:rPr>
              <a:t>Hội nghị ban chấp hành, ban thường vụ công đoàn cơ sở, nghiệp đoàn, công đoàn cơ sở thành viên, công đoàn bộ phận.</a:t>
            </a:r>
          </a:p>
          <a:p>
            <a:pPr marL="0" indent="0" algn="just">
              <a:buNone/>
            </a:pPr>
            <a:r>
              <a:rPr lang="en-US" smtClean="0">
                <a:latin typeface="+mj-lt"/>
              </a:rPr>
              <a:t>	</a:t>
            </a:r>
            <a:r>
              <a:rPr lang="vi-VN" smtClean="0">
                <a:latin typeface="+mj-lt"/>
              </a:rPr>
              <a:t>- </a:t>
            </a:r>
            <a:r>
              <a:rPr lang="vi-VN">
                <a:latin typeface="+mj-lt"/>
              </a:rPr>
              <a:t>Chi mua văn phòng phẩm, tài sản, dụng cụ làm việc, sửa chữa nhỏ văn phòng làm việc của công đoàn, tiền bưu phí, thông tin liên lạc, công tác phí, nước uống, tiếp khách, phí phát sinh tại ngân hàng nơi công đoàn cơ sở mở tài khoản giao dịch.</a:t>
            </a:r>
          </a:p>
          <a:p>
            <a:pPr marL="0" indent="0" algn="just">
              <a:buNone/>
            </a:pPr>
            <a:r>
              <a:rPr lang="en-US" smtClean="0">
                <a:latin typeface="+mj-lt"/>
              </a:rPr>
              <a:t>	</a:t>
            </a:r>
            <a:r>
              <a:rPr lang="vi-VN" smtClean="0">
                <a:latin typeface="+mj-lt"/>
              </a:rPr>
              <a:t>- </a:t>
            </a:r>
            <a:r>
              <a:rPr lang="vi-VN">
                <a:latin typeface="+mj-lt"/>
              </a:rPr>
              <a:t>Chi phương tiện vận tải: thuê phương tiện vận tải, phí, lệ phí cầu phà...</a:t>
            </a:r>
          </a:p>
          <a:p>
            <a:pPr marL="0" indent="0" algn="just">
              <a:buNone/>
            </a:pPr>
            <a:endParaRPr lang="en-US"/>
          </a:p>
        </p:txBody>
      </p:sp>
    </p:spTree>
    <p:extLst>
      <p:ext uri="{BB962C8B-B14F-4D97-AF65-F5344CB8AC3E}">
        <p14:creationId xmlns="" xmlns:p14="http://schemas.microsoft.com/office/powerpoint/2010/main" val="35276782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371600"/>
            <a:ext cx="8229600" cy="1143000"/>
          </a:xfrm>
        </p:spPr>
        <p:txBody>
          <a:bodyPr/>
          <a:lstStyle/>
          <a:p>
            <a:endParaRPr lang="en-US"/>
          </a:p>
        </p:txBody>
      </p:sp>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en-US"/>
              <a:t>	</a:t>
            </a:r>
            <a:r>
              <a:rPr lang="en-US" sz="3300" b="1">
                <a:latin typeface="Times New Roman" pitchFamily="18" charset="0"/>
                <a:cs typeface="Times New Roman" pitchFamily="18" charset="0"/>
              </a:rPr>
              <a:t>4</a:t>
            </a:r>
            <a:r>
              <a:rPr lang="vi-VN" sz="3300" b="1" smtClean="0">
                <a:latin typeface="Times New Roman" pitchFamily="18" charset="0"/>
                <a:cs typeface="Times New Roman" pitchFamily="18" charset="0"/>
              </a:rPr>
              <a:t>. </a:t>
            </a:r>
            <a:r>
              <a:rPr lang="vi-VN" sz="3300" b="1">
                <a:latin typeface="Times New Roman" pitchFamily="18" charset="0"/>
                <a:cs typeface="Times New Roman" pitchFamily="18" charset="0"/>
              </a:rPr>
              <a:t>Chi khác:</a:t>
            </a:r>
          </a:p>
          <a:p>
            <a:pPr marL="0" indent="0" algn="just">
              <a:buNone/>
            </a:pPr>
            <a:r>
              <a:rPr lang="en-US" sz="3300" smtClean="0">
                <a:latin typeface="+mj-lt"/>
              </a:rPr>
              <a:t>	</a:t>
            </a:r>
            <a:r>
              <a:rPr lang="vi-VN" sz="3300" smtClean="0">
                <a:latin typeface="+mj-lt"/>
              </a:rPr>
              <a:t>- </a:t>
            </a:r>
            <a:r>
              <a:rPr lang="vi-VN" sz="3300">
                <a:latin typeface="+mj-lt"/>
              </a:rPr>
              <a:t>Chi phối hợp hoạt động với các Tổ chức Chính trị - Xã hội khác...</a:t>
            </a:r>
          </a:p>
          <a:p>
            <a:pPr marL="0" indent="0" algn="just">
              <a:buNone/>
            </a:pPr>
            <a:r>
              <a:rPr lang="en-US" sz="3300" smtClean="0">
                <a:latin typeface="+mj-lt"/>
              </a:rPr>
              <a:t>	</a:t>
            </a:r>
            <a:r>
              <a:rPr lang="vi-VN" sz="3300" smtClean="0">
                <a:latin typeface="+mj-lt"/>
              </a:rPr>
              <a:t>- </a:t>
            </a:r>
            <a:r>
              <a:rPr lang="vi-VN" sz="3300">
                <a:latin typeface="+mj-lt"/>
              </a:rPr>
              <a:t>Chi cho các công việc hoàn thiện các thủ tục để đoàn viên ưu tú được kết nạp Đảng Cộng sản Việt Nam.</a:t>
            </a:r>
          </a:p>
          <a:p>
            <a:pPr marL="0" indent="0" algn="just">
              <a:buNone/>
            </a:pPr>
            <a:endParaRPr lang="en-US">
              <a:latin typeface="Times New Roman" pitchFamily="18" charset="0"/>
              <a:cs typeface="Times New Roman" pitchFamily="18" charset="0"/>
            </a:endParaRPr>
          </a:p>
        </p:txBody>
      </p:sp>
    </p:spTree>
    <p:extLst>
      <p:ext uri="{BB962C8B-B14F-4D97-AF65-F5344CB8AC3E}">
        <p14:creationId xmlns="" xmlns:p14="http://schemas.microsoft.com/office/powerpoint/2010/main" val="15039710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436433"/>
            <a:ext cx="8229600" cy="427038"/>
          </a:xfrm>
        </p:spPr>
        <p:txBody>
          <a:bodyPr>
            <a:normAutofit fontScale="90000"/>
          </a:bodyPr>
          <a:lstStyle/>
          <a:p>
            <a:endParaRPr lang="en-US"/>
          </a:p>
        </p:txBody>
      </p:sp>
      <p:sp>
        <p:nvSpPr>
          <p:cNvPr id="3" name="Content Placeholder 2"/>
          <p:cNvSpPr>
            <a:spLocks noGrp="1"/>
          </p:cNvSpPr>
          <p:nvPr>
            <p:ph idx="1"/>
          </p:nvPr>
        </p:nvSpPr>
        <p:spPr>
          <a:xfrm>
            <a:off x="533400" y="762000"/>
            <a:ext cx="8229600" cy="5029200"/>
          </a:xfrm>
        </p:spPr>
        <p:txBody>
          <a:bodyPr>
            <a:normAutofit fontScale="85000" lnSpcReduction="20000"/>
          </a:bodyPr>
          <a:lstStyle/>
          <a:p>
            <a:pPr marL="0" indent="0" algn="just">
              <a:buNone/>
            </a:pPr>
            <a:r>
              <a:rPr lang="en-US"/>
              <a:t>	</a:t>
            </a:r>
            <a:r>
              <a:rPr lang="vi-VN" b="1" smtClean="0">
                <a:latin typeface="+mj-lt"/>
              </a:rPr>
              <a:t>Điều </a:t>
            </a:r>
            <a:r>
              <a:rPr lang="vi-VN" b="1">
                <a:latin typeface="+mj-lt"/>
              </a:rPr>
              <a:t>7. Phân biệt một số khoản chi của công đoàn cơ sở</a:t>
            </a:r>
            <a:endParaRPr lang="vi-VN">
              <a:latin typeface="+mj-lt"/>
            </a:endParaRPr>
          </a:p>
          <a:p>
            <a:pPr marL="0" indent="0" algn="just">
              <a:buNone/>
            </a:pPr>
            <a:r>
              <a:rPr lang="en-US" smtClean="0">
                <a:latin typeface="+mj-lt"/>
              </a:rPr>
              <a:t>	</a:t>
            </a:r>
            <a:r>
              <a:rPr lang="vi-VN" smtClean="0">
                <a:latin typeface="+mj-lt"/>
              </a:rPr>
              <a:t>1</a:t>
            </a:r>
            <a:r>
              <a:rPr lang="vi-VN">
                <a:latin typeface="+mj-lt"/>
              </a:rPr>
              <a:t>. Tổ chức phong trào thi đua, học văn hóa, hoạt động văn hóa, thể thao, tham quan du lịch, phúc lợi, trợ cấp, hỗ trợ các ngày lễ của người lao động và chăm lo, tổ chức các hoạt động cho con của người lao động là trách nhiệm của chủ doanh nghiệp, thủ trưởng cơ quan, đơn vị sử dụng quỹ phúc lợi, quỹ của cơ quan, đơn vị để chi theo Điều 24 Luật Công đoàn năm 2012.</a:t>
            </a:r>
          </a:p>
          <a:p>
            <a:pPr marL="0" indent="0" algn="just">
              <a:buNone/>
            </a:pPr>
            <a:r>
              <a:rPr lang="en-US" smtClean="0">
                <a:latin typeface="+mj-lt"/>
              </a:rPr>
              <a:t>	</a:t>
            </a:r>
            <a:r>
              <a:rPr lang="vi-VN" smtClean="0">
                <a:latin typeface="+mj-lt"/>
              </a:rPr>
              <a:t>2</a:t>
            </a:r>
            <a:r>
              <a:rPr lang="vi-VN">
                <a:latin typeface="+mj-lt"/>
              </a:rPr>
              <a:t>. Phương tiện hoạt động của công đoàn cơ sở do chủ doanh nghiệp, thủ trưởng các cơ quan, đơn vị có trách nhiệm cung cấp (không thu tiền) theo Điều 24, Luật Công đoàn năm 2012.</a:t>
            </a:r>
          </a:p>
          <a:p>
            <a:pPr marL="0" indent="0" algn="just">
              <a:buNone/>
            </a:pPr>
            <a:endParaRPr lang="en-US">
              <a:latin typeface="Times New Roman" pitchFamily="18" charset="0"/>
              <a:cs typeface="Times New Roman" pitchFamily="18" charset="0"/>
            </a:endParaRPr>
          </a:p>
        </p:txBody>
      </p:sp>
    </p:spTree>
    <p:extLst>
      <p:ext uri="{BB962C8B-B14F-4D97-AF65-F5344CB8AC3E}">
        <p14:creationId xmlns="" xmlns:p14="http://schemas.microsoft.com/office/powerpoint/2010/main" val="39065883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95400"/>
            <a:ext cx="8229600" cy="1143000"/>
          </a:xfrm>
        </p:spPr>
        <p:txBody>
          <a:bodyPr/>
          <a:lstStyle/>
          <a:p>
            <a:endParaRPr lang="en-US"/>
          </a:p>
        </p:txBody>
      </p:sp>
      <p:sp>
        <p:nvSpPr>
          <p:cNvPr id="3" name="Content Placeholder 2"/>
          <p:cNvSpPr>
            <a:spLocks noGrp="1"/>
          </p:cNvSpPr>
          <p:nvPr>
            <p:ph idx="1"/>
          </p:nvPr>
        </p:nvSpPr>
        <p:spPr>
          <a:xfrm>
            <a:off x="457200" y="762000"/>
            <a:ext cx="8229600" cy="5364163"/>
          </a:xfrm>
        </p:spPr>
        <p:txBody>
          <a:bodyPr>
            <a:normAutofit fontScale="85000" lnSpcReduction="20000"/>
          </a:bodyPr>
          <a:lstStyle/>
          <a:p>
            <a:pPr marL="0" indent="0" algn="just">
              <a:buNone/>
            </a:pPr>
            <a:r>
              <a:rPr lang="en-US"/>
              <a:t>	</a:t>
            </a:r>
            <a:r>
              <a:rPr lang="vi-VN" smtClean="0">
                <a:latin typeface="+mj-lt"/>
              </a:rPr>
              <a:t>3</a:t>
            </a:r>
            <a:r>
              <a:rPr lang="vi-VN">
                <a:latin typeface="+mj-lt"/>
              </a:rPr>
              <a:t>. Trách nhiệm chi thu nhập tăng thêm cho cán bộ công đoàn của doanh nghiệp:</a:t>
            </a:r>
          </a:p>
          <a:p>
            <a:pPr marL="0" indent="0" algn="just">
              <a:buNone/>
            </a:pPr>
            <a:r>
              <a:rPr lang="en-US" smtClean="0">
                <a:latin typeface="+mj-lt"/>
              </a:rPr>
              <a:t>	</a:t>
            </a:r>
            <a:r>
              <a:rPr lang="vi-VN" smtClean="0">
                <a:latin typeface="+mj-lt"/>
              </a:rPr>
              <a:t>- </a:t>
            </a:r>
            <a:r>
              <a:rPr lang="vi-VN">
                <a:latin typeface="+mj-lt"/>
              </a:rPr>
              <a:t>Tiền lương trả theo kết quả sản xuất kinh doanh đối với cán bộ công đoàn chuyên trách trong doanh nghiệp nhà nước do doanh nghiệp chi trả theo Khoản 5, Điều 24 Luật Công đoàn năm 2012; Quy định của Ban Bí thư Trung ương và hướng dẫn của cơ quan chức năng.</a:t>
            </a:r>
          </a:p>
          <a:p>
            <a:pPr marL="0" indent="0" algn="just">
              <a:buNone/>
            </a:pPr>
            <a:r>
              <a:rPr lang="en-US" smtClean="0">
                <a:latin typeface="+mj-lt"/>
              </a:rPr>
              <a:t>	</a:t>
            </a:r>
            <a:r>
              <a:rPr lang="vi-VN" smtClean="0">
                <a:latin typeface="+mj-lt"/>
              </a:rPr>
              <a:t>- </a:t>
            </a:r>
            <a:r>
              <a:rPr lang="vi-VN">
                <a:latin typeface="+mj-lt"/>
              </a:rPr>
              <a:t>Tiền lương trả theo kết quả sản xuất kinh doanh đối với cán bộ công đoàn chuyên trách khu vực ngoài nhà nước thực hiện theo thỏa ước lao động tập thể, quy chế chi tiêu nội bộ của đơn vị.</a:t>
            </a:r>
          </a:p>
          <a:p>
            <a:pPr marL="0" indent="0" algn="just">
              <a:buNone/>
            </a:pPr>
            <a:r>
              <a:rPr lang="en-US" smtClean="0">
                <a:latin typeface="+mj-lt"/>
              </a:rPr>
              <a:t>	</a:t>
            </a:r>
            <a:r>
              <a:rPr lang="vi-VN" smtClean="0">
                <a:latin typeface="+mj-lt"/>
              </a:rPr>
              <a:t>4</a:t>
            </a:r>
            <a:r>
              <a:rPr lang="vi-VN">
                <a:latin typeface="+mj-lt"/>
              </a:rPr>
              <a:t>. Phụ cấp kiêm nhiệm của chủ tịch công đoàn cơ sở nếu nguồn khác đã chi thì tài chính công đoàn không chi.</a:t>
            </a:r>
          </a:p>
          <a:p>
            <a:pPr marL="0" indent="0" algn="just">
              <a:buNone/>
            </a:pPr>
            <a:endParaRPr lang="en-US"/>
          </a:p>
        </p:txBody>
      </p:sp>
    </p:spTree>
    <p:extLst>
      <p:ext uri="{BB962C8B-B14F-4D97-AF65-F5344CB8AC3E}">
        <p14:creationId xmlns="" xmlns:p14="http://schemas.microsoft.com/office/powerpoint/2010/main" val="31941735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066800"/>
            <a:ext cx="8229600" cy="427038"/>
          </a:xfrm>
        </p:spPr>
        <p:txBody>
          <a:bodyPr>
            <a:normAutofit fontScale="90000"/>
          </a:bodyPr>
          <a:lstStyle/>
          <a:p>
            <a:endParaRPr lang="en-US"/>
          </a:p>
        </p:txBody>
      </p:sp>
      <p:sp>
        <p:nvSpPr>
          <p:cNvPr id="3" name="Content Placeholder 2"/>
          <p:cNvSpPr>
            <a:spLocks noGrp="1"/>
          </p:cNvSpPr>
          <p:nvPr>
            <p:ph idx="1"/>
          </p:nvPr>
        </p:nvSpPr>
        <p:spPr>
          <a:xfrm>
            <a:off x="609600" y="990600"/>
            <a:ext cx="8229600" cy="4525963"/>
          </a:xfrm>
        </p:spPr>
        <p:txBody>
          <a:bodyPr>
            <a:normAutofit fontScale="70000" lnSpcReduction="20000"/>
          </a:bodyPr>
          <a:lstStyle/>
          <a:p>
            <a:pPr marL="0" indent="0" algn="just">
              <a:buNone/>
            </a:pPr>
            <a:r>
              <a:rPr lang="en-US" b="1" smtClean="0"/>
              <a:t>	</a:t>
            </a:r>
            <a:r>
              <a:rPr lang="vi-VN" sz="4000">
                <a:latin typeface="+mj-lt"/>
              </a:rPr>
              <a:t>5. Hoạt động của Ban Thanh tra nhân dân, hoạt động bình đẳng giới và vì sự tiến bộ của phụ nữ, hoạt động kế hoạch hóa gia đình, hoạt động xây dựng đời sống văn hóa công nhân ở các khu công nghiệp do doanh nghiệp, cơ quan, đơn vị chi theo quy định của Nhà nước và các cơ quan chức năng liên quan.</a:t>
            </a:r>
          </a:p>
          <a:p>
            <a:pPr marL="0" indent="0" algn="just">
              <a:buNone/>
            </a:pPr>
            <a:r>
              <a:rPr lang="en-US" sz="4000" b="1" smtClean="0">
                <a:latin typeface="+mj-lt"/>
              </a:rPr>
              <a:t>	</a:t>
            </a:r>
            <a:r>
              <a:rPr lang="vi-VN" sz="4000" b="1" smtClean="0">
                <a:latin typeface="+mj-lt"/>
              </a:rPr>
              <a:t>Điều </a:t>
            </a:r>
            <a:r>
              <a:rPr lang="vi-VN" sz="4000" b="1">
                <a:latin typeface="+mj-lt"/>
              </a:rPr>
              <a:t>8. Quản lý tài sản tại công đoàn cơ sở</a:t>
            </a:r>
            <a:endParaRPr lang="vi-VN" sz="4000">
              <a:latin typeface="+mj-lt"/>
            </a:endParaRPr>
          </a:p>
          <a:p>
            <a:pPr marL="0" indent="0" algn="just">
              <a:buNone/>
            </a:pPr>
            <a:r>
              <a:rPr lang="en-US" sz="4000" smtClean="0">
                <a:latin typeface="+mj-lt"/>
              </a:rPr>
              <a:t>	</a:t>
            </a:r>
            <a:r>
              <a:rPr lang="vi-VN" sz="4000" smtClean="0">
                <a:latin typeface="+mj-lt"/>
              </a:rPr>
              <a:t>Công </a:t>
            </a:r>
            <a:r>
              <a:rPr lang="vi-VN" sz="4000">
                <a:latin typeface="+mj-lt"/>
              </a:rPr>
              <a:t>đoàn cơ sở thực hiện việc quản lý tài sản theo quy định của pháp luật và Tổng Liên đoàn</a:t>
            </a:r>
          </a:p>
          <a:p>
            <a:pPr marL="0" indent="0" algn="just">
              <a:buNone/>
            </a:pPr>
            <a:endParaRPr lang="en-US" sz="4000">
              <a:latin typeface="Times New Roman" pitchFamily="18" charset="0"/>
              <a:cs typeface="Times New Roman" pitchFamily="18" charset="0"/>
            </a:endParaRPr>
          </a:p>
        </p:txBody>
      </p:sp>
    </p:spTree>
    <p:extLst>
      <p:ext uri="{BB962C8B-B14F-4D97-AF65-F5344CB8AC3E}">
        <p14:creationId xmlns="" xmlns:p14="http://schemas.microsoft.com/office/powerpoint/2010/main" val="38067520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95400"/>
            <a:ext cx="8229600" cy="1143000"/>
          </a:xfrm>
        </p:spPr>
        <p:txBody>
          <a:bodyPr/>
          <a:lstStyle/>
          <a:p>
            <a:endParaRPr lang="en-US"/>
          </a:p>
        </p:txBody>
      </p:sp>
      <p:sp>
        <p:nvSpPr>
          <p:cNvPr id="3" name="Content Placeholder 2"/>
          <p:cNvSpPr>
            <a:spLocks noGrp="1"/>
          </p:cNvSpPr>
          <p:nvPr>
            <p:ph idx="1"/>
          </p:nvPr>
        </p:nvSpPr>
        <p:spPr>
          <a:xfrm>
            <a:off x="381000" y="838200"/>
            <a:ext cx="8229600" cy="4525963"/>
          </a:xfrm>
        </p:spPr>
        <p:txBody>
          <a:bodyPr>
            <a:normAutofit fontScale="77500" lnSpcReduction="20000"/>
          </a:bodyPr>
          <a:lstStyle/>
          <a:p>
            <a:pPr marL="0" indent="0" algn="just">
              <a:buNone/>
            </a:pPr>
            <a:r>
              <a:rPr lang="en-US"/>
              <a:t>	</a:t>
            </a:r>
            <a:r>
              <a:rPr lang="vi-VN" b="1" smtClean="0">
                <a:latin typeface="+mj-lt"/>
              </a:rPr>
              <a:t>Chương </a:t>
            </a:r>
            <a:r>
              <a:rPr lang="vi-VN" b="1">
                <a:latin typeface="+mj-lt"/>
              </a:rPr>
              <a:t>III</a:t>
            </a:r>
            <a:endParaRPr lang="vi-VN">
              <a:latin typeface="+mj-lt"/>
            </a:endParaRPr>
          </a:p>
          <a:p>
            <a:pPr marL="0" indent="0" algn="just">
              <a:buNone/>
            </a:pPr>
            <a:r>
              <a:rPr lang="en-US" b="1" smtClean="0">
                <a:latin typeface="+mj-lt"/>
              </a:rPr>
              <a:t>	</a:t>
            </a:r>
            <a:r>
              <a:rPr lang="vi-VN" b="1" smtClean="0">
                <a:latin typeface="+mj-lt"/>
              </a:rPr>
              <a:t>KIỂM </a:t>
            </a:r>
            <a:r>
              <a:rPr lang="vi-VN" b="1">
                <a:latin typeface="+mj-lt"/>
              </a:rPr>
              <a:t>TRA, GIÁM SÁT, KHEN THƯỞNG VÀ XỬ LÝ VI PHẠM</a:t>
            </a:r>
            <a:endParaRPr lang="vi-VN">
              <a:latin typeface="+mj-lt"/>
            </a:endParaRPr>
          </a:p>
          <a:p>
            <a:pPr marL="0" indent="0" algn="just">
              <a:buNone/>
            </a:pPr>
            <a:r>
              <a:rPr lang="en-US" b="1" smtClean="0">
                <a:latin typeface="+mj-lt"/>
              </a:rPr>
              <a:t>	</a:t>
            </a:r>
            <a:r>
              <a:rPr lang="vi-VN" b="1" smtClean="0">
                <a:latin typeface="+mj-lt"/>
              </a:rPr>
              <a:t>Điều </a:t>
            </a:r>
            <a:r>
              <a:rPr lang="vi-VN" b="1">
                <a:latin typeface="+mj-lt"/>
              </a:rPr>
              <a:t>9. Quản lý, kiểm tra, giám sát tài chính, tài sản công đoàn</a:t>
            </a:r>
            <a:endParaRPr lang="vi-VN">
              <a:latin typeface="+mj-lt"/>
            </a:endParaRPr>
          </a:p>
          <a:p>
            <a:pPr marL="0" indent="0" algn="just">
              <a:buNone/>
            </a:pPr>
            <a:r>
              <a:rPr lang="en-US" smtClean="0">
                <a:latin typeface="+mj-lt"/>
              </a:rPr>
              <a:t>	</a:t>
            </a:r>
            <a:r>
              <a:rPr lang="vi-VN" smtClean="0">
                <a:latin typeface="+mj-lt"/>
              </a:rPr>
              <a:t>1</a:t>
            </a:r>
            <a:r>
              <a:rPr lang="vi-VN">
                <a:latin typeface="+mj-lt"/>
              </a:rPr>
              <a:t>. Quản lý tài chính, tài sản công đoàn cơ sở thực hiện theo quy định pháp luật hiện hành và các Quyết định của Tổng Liên đoàn Lao động Việt Nam.</a:t>
            </a:r>
          </a:p>
          <a:p>
            <a:pPr marL="0" indent="0" algn="just">
              <a:buNone/>
            </a:pPr>
            <a:r>
              <a:rPr lang="en-US" smtClean="0">
                <a:latin typeface="+mj-lt"/>
              </a:rPr>
              <a:t>	</a:t>
            </a:r>
            <a:r>
              <a:rPr lang="vi-VN" smtClean="0">
                <a:latin typeface="+mj-lt"/>
              </a:rPr>
              <a:t>2</a:t>
            </a:r>
            <a:r>
              <a:rPr lang="vi-VN">
                <a:latin typeface="+mj-lt"/>
              </a:rPr>
              <a:t>. Dự toán, quyết toán thu, chi, quản lý tài chính công đoàn cơ sở phải công khai theo quy định của Tổng Liên đoàn.</a:t>
            </a:r>
          </a:p>
          <a:p>
            <a:pPr marL="0" indent="0" algn="just">
              <a:buNone/>
            </a:pPr>
            <a:r>
              <a:rPr lang="en-US">
                <a:latin typeface="+mj-lt"/>
              </a:rPr>
              <a:t>	</a:t>
            </a:r>
            <a:r>
              <a:rPr lang="vi-VN" smtClean="0">
                <a:latin typeface="+mj-lt"/>
              </a:rPr>
              <a:t>3</a:t>
            </a:r>
            <a:r>
              <a:rPr lang="vi-VN">
                <a:latin typeface="+mj-lt"/>
              </a:rPr>
              <a:t>. Thu, chi, quản lý tài chính, tài sản công đoàn cơ sở phải được phản ảnh đầy đủ vào sổ kế toán và chịu sự giám sát của đoàn viên công đoàn và người lao động tại đơn vị.</a:t>
            </a:r>
          </a:p>
          <a:p>
            <a:pPr marL="0" indent="0" algn="just">
              <a:buNone/>
            </a:pPr>
            <a:endParaRPr lang="en-US">
              <a:latin typeface="+mj-lt"/>
              <a:cs typeface="Times New Roman" pitchFamily="18" charset="0"/>
            </a:endParaRPr>
          </a:p>
        </p:txBody>
      </p:sp>
    </p:spTree>
    <p:extLst>
      <p:ext uri="{BB962C8B-B14F-4D97-AF65-F5344CB8AC3E}">
        <p14:creationId xmlns="" xmlns:p14="http://schemas.microsoft.com/office/powerpoint/2010/main" val="111475937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447800"/>
            <a:ext cx="8229600" cy="1143000"/>
          </a:xfrm>
        </p:spPr>
        <p:txBody>
          <a:bodyPr/>
          <a:lstStyle/>
          <a:p>
            <a:endParaRPr lang="en-US"/>
          </a:p>
        </p:txBody>
      </p:sp>
      <p:sp>
        <p:nvSpPr>
          <p:cNvPr id="3" name="Content Placeholder 2"/>
          <p:cNvSpPr>
            <a:spLocks noGrp="1"/>
          </p:cNvSpPr>
          <p:nvPr>
            <p:ph idx="1"/>
          </p:nvPr>
        </p:nvSpPr>
        <p:spPr>
          <a:xfrm>
            <a:off x="457200" y="609600"/>
            <a:ext cx="8229600" cy="5516563"/>
          </a:xfrm>
        </p:spPr>
        <p:txBody>
          <a:bodyPr>
            <a:normAutofit fontScale="92500" lnSpcReduction="20000"/>
          </a:bodyPr>
          <a:lstStyle/>
          <a:p>
            <a:pPr marL="0" indent="0" algn="just">
              <a:buNone/>
            </a:pPr>
            <a:r>
              <a:rPr lang="en-US"/>
              <a:t>	</a:t>
            </a:r>
            <a:r>
              <a:rPr lang="vi-VN" smtClean="0">
                <a:latin typeface="+mj-lt"/>
              </a:rPr>
              <a:t>4</a:t>
            </a:r>
            <a:r>
              <a:rPr lang="vi-VN">
                <a:latin typeface="+mj-lt"/>
              </a:rPr>
              <a:t>. Ủy ban Kiểm tra công đoàn cơ sở có trách nhiệm kiểm tra việc xây dựng, thực hiện dự toán, quyết toán thu, chi, quản lý tài chính, tài sản công đoàn cơ sở hàng năm.</a:t>
            </a:r>
          </a:p>
          <a:p>
            <a:pPr marL="0" indent="0" algn="just">
              <a:buNone/>
            </a:pPr>
            <a:r>
              <a:rPr lang="en-US" b="1" smtClean="0">
                <a:latin typeface="+mj-lt"/>
              </a:rPr>
              <a:t>	</a:t>
            </a:r>
            <a:r>
              <a:rPr lang="vi-VN" b="1" smtClean="0">
                <a:latin typeface="+mj-lt"/>
              </a:rPr>
              <a:t>Điều </a:t>
            </a:r>
            <a:r>
              <a:rPr lang="vi-VN" b="1">
                <a:latin typeface="+mj-lt"/>
              </a:rPr>
              <a:t>10. Khen thưởng và xử lý vi phạm</a:t>
            </a:r>
            <a:endParaRPr lang="vi-VN">
              <a:latin typeface="+mj-lt"/>
            </a:endParaRPr>
          </a:p>
          <a:p>
            <a:pPr marL="0" indent="0" algn="just">
              <a:buNone/>
            </a:pPr>
            <a:r>
              <a:rPr lang="en-US" smtClean="0">
                <a:latin typeface="+mj-lt"/>
              </a:rPr>
              <a:t>	</a:t>
            </a:r>
            <a:r>
              <a:rPr lang="vi-VN" smtClean="0">
                <a:latin typeface="+mj-lt"/>
              </a:rPr>
              <a:t>- </a:t>
            </a:r>
            <a:r>
              <a:rPr lang="vi-VN">
                <a:latin typeface="+mj-lt"/>
              </a:rPr>
              <a:t>Công đoàn cơ sở, cán bộ, đoàn viên công đoàn thực hiện tốt Quy định này được khen thưởng theo Quy chế khen thưởng của Tổng Liên đoàn.</a:t>
            </a:r>
          </a:p>
          <a:p>
            <a:pPr marL="0" indent="0" algn="just">
              <a:buNone/>
            </a:pPr>
            <a:r>
              <a:rPr lang="en-US" smtClean="0">
                <a:latin typeface="+mj-lt"/>
              </a:rPr>
              <a:t>	</a:t>
            </a:r>
            <a:r>
              <a:rPr lang="vi-VN" smtClean="0">
                <a:latin typeface="+mj-lt"/>
              </a:rPr>
              <a:t>- </a:t>
            </a:r>
            <a:r>
              <a:rPr lang="vi-VN">
                <a:latin typeface="+mj-lt"/>
              </a:rPr>
              <a:t>Công đoàn cơ sở, cán bộ, đoàn viên công đoàn có vi phạm trong việc thu, chi, quản lý tài chính, tài sản công đoàn tùy mức độ vi phạm sẽ bị xử lý theo quy định của pháp luật và của Tổng Liên đoàn Lao động Việt Nam./.</a:t>
            </a:r>
          </a:p>
          <a:p>
            <a:pPr marL="0" indent="0" algn="just">
              <a:buNone/>
            </a:pPr>
            <a:endParaRPr lang="en-US"/>
          </a:p>
        </p:txBody>
      </p:sp>
    </p:spTree>
    <p:extLst>
      <p:ext uri="{BB962C8B-B14F-4D97-AF65-F5344CB8AC3E}">
        <p14:creationId xmlns="" xmlns:p14="http://schemas.microsoft.com/office/powerpoint/2010/main" val="354709133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762000"/>
            <a:ext cx="8229600" cy="152400"/>
          </a:xfrm>
        </p:spPr>
        <p:txBody>
          <a:bodyPr>
            <a:normAutofit fontScale="90000"/>
          </a:bodyPr>
          <a:lstStyle/>
          <a:p>
            <a:endParaRPr lang="en-US"/>
          </a:p>
        </p:txBody>
      </p:sp>
      <p:sp>
        <p:nvSpPr>
          <p:cNvPr id="3" name="Content Placeholder 2"/>
          <p:cNvSpPr>
            <a:spLocks noGrp="1"/>
          </p:cNvSpPr>
          <p:nvPr>
            <p:ph idx="1"/>
          </p:nvPr>
        </p:nvSpPr>
        <p:spPr>
          <a:xfrm>
            <a:off x="533400" y="609600"/>
            <a:ext cx="8229600" cy="5943600"/>
          </a:xfrm>
        </p:spPr>
        <p:txBody>
          <a:bodyPr>
            <a:normAutofit fontScale="92500" lnSpcReduction="10000"/>
          </a:bodyPr>
          <a:lstStyle/>
          <a:p>
            <a:pPr marL="0" indent="0" algn="just">
              <a:buNone/>
            </a:pPr>
            <a:r>
              <a:rPr lang="en-US" smtClean="0">
                <a:latin typeface="Times New Roman" pitchFamily="18" charset="0"/>
                <a:cs typeface="Times New Roman" pitchFamily="18" charset="0"/>
              </a:rPr>
              <a:t>	</a:t>
            </a:r>
            <a:r>
              <a:rPr lang="en-US" b="1" u="sng" smtClean="0">
                <a:latin typeface="Times New Roman" pitchFamily="18" charset="0"/>
                <a:cs typeface="Times New Roman" pitchFamily="18" charset="0"/>
              </a:rPr>
              <a:t>Trường MG Nam Dong</a:t>
            </a:r>
          </a:p>
          <a:p>
            <a:pPr marL="0" indent="0" algn="just">
              <a:buNone/>
            </a:pPr>
            <a:r>
              <a:rPr lang="en-US" smtClean="0">
                <a:latin typeface="Times New Roman" pitchFamily="18" charset="0"/>
                <a:cs typeface="Times New Roman" pitchFamily="18" charset="0"/>
              </a:rPr>
              <a:t>Chuyển KP CĐ năm 2023:     100.000.000</a:t>
            </a:r>
          </a:p>
          <a:p>
            <a:pPr marL="0" indent="0" algn="just">
              <a:buNone/>
            </a:pPr>
            <a:r>
              <a:rPr lang="en-US" smtClean="0">
                <a:latin typeface="Times New Roman" pitchFamily="18" charset="0"/>
                <a:cs typeface="Times New Roman" pitchFamily="18" charset="0"/>
              </a:rPr>
              <a:t>Cấp về CĐCS: 75% = 75.000.000</a:t>
            </a:r>
          </a:p>
          <a:p>
            <a:pPr marL="0" indent="0" algn="just">
              <a:buNone/>
            </a:pPr>
            <a:r>
              <a:rPr lang="en-US" smtClean="0">
                <a:latin typeface="Times New Roman" pitchFamily="18" charset="0"/>
                <a:cs typeface="Times New Roman" pitchFamily="18" charset="0"/>
              </a:rPr>
              <a:t>Đoàn phí: 100.000.000 : 2 = 50.000.000</a:t>
            </a:r>
          </a:p>
          <a:p>
            <a:pPr marL="0" indent="0" algn="just">
              <a:buNone/>
            </a:pPr>
            <a:r>
              <a:rPr lang="en-US" smtClean="0">
                <a:latin typeface="Times New Roman" pitchFamily="18" charset="0"/>
                <a:cs typeface="Times New Roman" pitchFamily="18" charset="0"/>
              </a:rPr>
              <a:t>Đoàn phí CĐCS thu: 50.000.000</a:t>
            </a:r>
          </a:p>
          <a:p>
            <a:pPr marL="0" indent="0" algn="just">
              <a:buNone/>
            </a:pPr>
            <a:r>
              <a:rPr lang="en-US" smtClean="0">
                <a:latin typeface="Times New Roman" pitchFamily="18" charset="0"/>
                <a:cs typeface="Times New Roman" pitchFamily="18" charset="0"/>
              </a:rPr>
              <a:t>Phải nộp lên CĐ cấp trên 40% = 20.000.000</a:t>
            </a:r>
          </a:p>
          <a:p>
            <a:pPr marL="0" indent="0" algn="just">
              <a:buNone/>
            </a:pPr>
            <a:r>
              <a:rPr lang="en-US" smtClean="0">
                <a:latin typeface="Times New Roman" pitchFamily="18" charset="0"/>
                <a:cs typeface="Times New Roman" pitchFamily="18" charset="0"/>
              </a:rPr>
              <a:t>75.000.000 – 20.000.000 = 55.000.000 (sau khi khấu trừ đoàn phí được nhận về)</a:t>
            </a:r>
          </a:p>
          <a:p>
            <a:pPr marL="0" indent="0" algn="just">
              <a:buNone/>
            </a:pPr>
            <a:r>
              <a:rPr lang="en-US" b="1" smtClean="0">
                <a:latin typeface="Times New Roman" pitchFamily="18" charset="0"/>
                <a:cs typeface="Times New Roman" pitchFamily="18" charset="0"/>
              </a:rPr>
              <a:t>Chi đoàn phí tại CĐCS</a:t>
            </a:r>
          </a:p>
          <a:p>
            <a:pPr marL="0" indent="0" algn="just">
              <a:buNone/>
            </a:pPr>
            <a:r>
              <a:rPr lang="en-US" smtClean="0">
                <a:latin typeface="Times New Roman" pitchFamily="18" charset="0"/>
                <a:cs typeface="Times New Roman" pitchFamily="18" charset="0"/>
              </a:rPr>
              <a:t>	30.000.000  x 45% chi phụ cấp cán bộ công đoàn = 13.500.000đ.</a:t>
            </a:r>
          </a:p>
          <a:p>
            <a:pPr marL="0" indent="0" algn="just">
              <a:buNone/>
            </a:pPr>
            <a:r>
              <a:rPr lang="en-US">
                <a:latin typeface="Times New Roman" pitchFamily="18" charset="0"/>
                <a:cs typeface="Times New Roman" pitchFamily="18" charset="0"/>
              </a:rPr>
              <a:t> </a:t>
            </a:r>
            <a:r>
              <a:rPr lang="en-US" smtClean="0">
                <a:latin typeface="Times New Roman" pitchFamily="18" charset="0"/>
                <a:cs typeface="Times New Roman" pitchFamily="18" charset="0"/>
              </a:rPr>
              <a:t>	30.000.000 x 40% (mức tối thiểu)chi thăm hỏi </a:t>
            </a:r>
            <a:endParaRPr lang="en-US"/>
          </a:p>
        </p:txBody>
      </p:sp>
    </p:spTree>
    <p:extLst>
      <p:ext uri="{BB962C8B-B14F-4D97-AF65-F5344CB8AC3E}">
        <p14:creationId xmlns="" xmlns:p14="http://schemas.microsoft.com/office/powerpoint/2010/main" val="421970867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fontScale="90000"/>
          </a:bodyPr>
          <a:lstStyle/>
          <a:p>
            <a:endParaRPr lang="en-US"/>
          </a:p>
        </p:txBody>
      </p:sp>
      <p:sp>
        <p:nvSpPr>
          <p:cNvPr id="3" name="Content Placeholder 2"/>
          <p:cNvSpPr>
            <a:spLocks noGrp="1"/>
          </p:cNvSpPr>
          <p:nvPr>
            <p:ph idx="1"/>
          </p:nvPr>
        </p:nvSpPr>
        <p:spPr>
          <a:xfrm>
            <a:off x="457200" y="609600"/>
            <a:ext cx="8458200" cy="5715000"/>
          </a:xfrm>
        </p:spPr>
        <p:txBody>
          <a:bodyPr>
            <a:normAutofit lnSpcReduction="10000"/>
          </a:bodyPr>
          <a:lstStyle/>
          <a:p>
            <a:pPr marL="0" indent="0">
              <a:buNone/>
            </a:pPr>
            <a:r>
              <a:rPr lang="en-US" sz="3000" smtClean="0">
                <a:latin typeface="Times New Roman" pitchFamily="18" charset="0"/>
                <a:cs typeface="Times New Roman" pitchFamily="18" charset="0"/>
              </a:rPr>
              <a:t>30.000.000 </a:t>
            </a:r>
            <a:r>
              <a:rPr lang="en-US" sz="3000">
                <a:latin typeface="Times New Roman" pitchFamily="18" charset="0"/>
                <a:cs typeface="Times New Roman" pitchFamily="18" charset="0"/>
              </a:rPr>
              <a:t>x 40% (mức tối thiểu)chi thăm hỏi = </a:t>
            </a:r>
            <a:r>
              <a:rPr lang="en-US" sz="3000" smtClean="0">
                <a:latin typeface="Times New Roman" pitchFamily="18" charset="0"/>
                <a:cs typeface="Times New Roman" pitchFamily="18" charset="0"/>
              </a:rPr>
              <a:t>12.000.000đ</a:t>
            </a:r>
          </a:p>
          <a:p>
            <a:pPr marL="0" indent="0">
              <a:buNone/>
            </a:pPr>
            <a:r>
              <a:rPr lang="en-US" sz="3000" smtClean="0">
                <a:latin typeface="Times New Roman" pitchFamily="18" charset="0"/>
                <a:cs typeface="Times New Roman" pitchFamily="18" charset="0"/>
              </a:rPr>
              <a:t>30.000.000  x 15%  chi khác </a:t>
            </a:r>
            <a:r>
              <a:rPr lang="en-US" sz="3000" i="1" smtClean="0">
                <a:latin typeface="Times New Roman" pitchFamily="18" charset="0"/>
                <a:cs typeface="Times New Roman" pitchFamily="18" charset="0"/>
              </a:rPr>
              <a:t>(Chi hỗ trợ cho đoàn TN, Phụ nữ)</a:t>
            </a:r>
            <a:r>
              <a:rPr lang="en-US" sz="3000" smtClean="0">
                <a:latin typeface="Times New Roman" pitchFamily="18" charset="0"/>
                <a:cs typeface="Times New Roman" pitchFamily="18" charset="0"/>
              </a:rPr>
              <a:t> = 4.500.000đ</a:t>
            </a:r>
          </a:p>
          <a:p>
            <a:pPr marL="0" indent="0">
              <a:buNone/>
            </a:pPr>
            <a:r>
              <a:rPr lang="en-US" sz="3000" b="1" u="sng" smtClean="0">
                <a:latin typeface="Times New Roman" pitchFamily="18" charset="0"/>
                <a:cs typeface="Times New Roman" pitchFamily="18" charset="0"/>
              </a:rPr>
              <a:t>Chi kinh phí CĐ tại CĐCS:</a:t>
            </a:r>
            <a:r>
              <a:rPr lang="en-US" sz="3000" b="1" smtClean="0">
                <a:latin typeface="Times New Roman" pitchFamily="18" charset="0"/>
                <a:cs typeface="Times New Roman" pitchFamily="18" charset="0"/>
              </a:rPr>
              <a:t>   75.000.000đ</a:t>
            </a:r>
          </a:p>
          <a:p>
            <a:pPr marL="0" indent="0">
              <a:buNone/>
            </a:pPr>
            <a:r>
              <a:rPr lang="en-US" sz="3000" smtClean="0">
                <a:latin typeface="Times New Roman" pitchFamily="18" charset="0"/>
                <a:cs typeface="Times New Roman" pitchFamily="18" charset="0"/>
              </a:rPr>
              <a:t>Chi chăm lo, đào tạo, bồi dưỡng, tập huấn …</a:t>
            </a:r>
          </a:p>
          <a:p>
            <a:pPr marL="0" indent="0">
              <a:buNone/>
            </a:pPr>
            <a:r>
              <a:rPr lang="en-US" sz="3000" smtClean="0">
                <a:latin typeface="Times New Roman" pitchFamily="18" charset="0"/>
                <a:cs typeface="Times New Roman" pitchFamily="18" charset="0"/>
              </a:rPr>
              <a:t>75.000.000 x 60% = 45.000.000đ</a:t>
            </a:r>
          </a:p>
          <a:p>
            <a:pPr marL="0" indent="0">
              <a:buNone/>
            </a:pPr>
            <a:r>
              <a:rPr lang="en-US" sz="3000" smtClean="0">
                <a:latin typeface="Times New Roman" pitchFamily="18" charset="0"/>
                <a:cs typeface="Times New Roman" pitchFamily="18" charset="0"/>
              </a:rPr>
              <a:t>Chi tuyên truyền vận động</a:t>
            </a:r>
          </a:p>
          <a:p>
            <a:pPr marL="0" indent="0">
              <a:buNone/>
            </a:pPr>
            <a:r>
              <a:rPr lang="en-US" sz="3000" smtClean="0">
                <a:latin typeface="Times New Roman" pitchFamily="18" charset="0"/>
                <a:cs typeface="Times New Roman" pitchFamily="18" charset="0"/>
              </a:rPr>
              <a:t>75.000.000 x 25% = 18.750.000đ </a:t>
            </a:r>
          </a:p>
          <a:p>
            <a:pPr marL="0" indent="0">
              <a:buNone/>
            </a:pPr>
            <a:r>
              <a:rPr lang="en-US" sz="3000" smtClean="0">
                <a:latin typeface="Times New Roman" pitchFamily="18" charset="0"/>
                <a:cs typeface="Times New Roman" pitchFamily="18" charset="0"/>
              </a:rPr>
              <a:t>Chi quản lý hành chính </a:t>
            </a:r>
          </a:p>
          <a:p>
            <a:pPr marL="0" indent="0">
              <a:buNone/>
            </a:pPr>
            <a:r>
              <a:rPr lang="en-US" sz="3000">
                <a:latin typeface="Times New Roman" pitchFamily="18" charset="0"/>
                <a:cs typeface="Times New Roman" pitchFamily="18" charset="0"/>
              </a:rPr>
              <a:t>75.000.000 x </a:t>
            </a:r>
            <a:r>
              <a:rPr lang="en-US" sz="3000" smtClean="0">
                <a:latin typeface="Times New Roman" pitchFamily="18" charset="0"/>
                <a:cs typeface="Times New Roman" pitchFamily="18" charset="0"/>
              </a:rPr>
              <a:t>15</a:t>
            </a:r>
            <a:r>
              <a:rPr lang="en-US" sz="3000">
                <a:latin typeface="Times New Roman" pitchFamily="18" charset="0"/>
                <a:cs typeface="Times New Roman" pitchFamily="18" charset="0"/>
              </a:rPr>
              <a:t>% </a:t>
            </a:r>
            <a:r>
              <a:rPr lang="en-US" sz="3000" smtClean="0">
                <a:latin typeface="Times New Roman" pitchFamily="18" charset="0"/>
                <a:cs typeface="Times New Roman" pitchFamily="18" charset="0"/>
              </a:rPr>
              <a:t>= 11.250.000đ </a:t>
            </a:r>
            <a:endParaRPr lang="en-US" sz="3000">
              <a:latin typeface="Times New Roman" pitchFamily="18" charset="0"/>
              <a:cs typeface="Times New Roman" pitchFamily="18" charset="0"/>
            </a:endParaRPr>
          </a:p>
          <a:p>
            <a:pPr marL="0" indent="0">
              <a:buNone/>
            </a:pPr>
            <a:endParaRPr lang="en-US" sz="3000" smtClean="0">
              <a:latin typeface="Times New Roman" pitchFamily="18" charset="0"/>
              <a:cs typeface="Times New Roman" pitchFamily="18" charset="0"/>
            </a:endParaRPr>
          </a:p>
          <a:p>
            <a:pPr marL="0" indent="0">
              <a:buNone/>
            </a:pPr>
            <a:endParaRPr lang="en-US" smtClean="0">
              <a:latin typeface="Times New Roman" pitchFamily="18" charset="0"/>
              <a:cs typeface="Times New Roman" pitchFamily="18" charset="0"/>
            </a:endParaRPr>
          </a:p>
          <a:p>
            <a:pPr marL="0" indent="0">
              <a:buNone/>
            </a:pPr>
            <a:endParaRPr lang="en-US" b="1">
              <a:latin typeface="Times New Roman" pitchFamily="18" charset="0"/>
              <a:cs typeface="Times New Roman" pitchFamily="18" charset="0"/>
            </a:endParaRPr>
          </a:p>
          <a:p>
            <a:endParaRPr lang="en-US"/>
          </a:p>
        </p:txBody>
      </p:sp>
    </p:spTree>
    <p:extLst>
      <p:ext uri="{BB962C8B-B14F-4D97-AF65-F5344CB8AC3E}">
        <p14:creationId xmlns="" xmlns:p14="http://schemas.microsoft.com/office/powerpoint/2010/main" val="235070089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371600"/>
            <a:ext cx="8229600" cy="1143000"/>
          </a:xfrm>
        </p:spPr>
        <p:txBody>
          <a:bodyPr/>
          <a:lstStyle/>
          <a:p>
            <a:endParaRPr lang="en-US"/>
          </a:p>
        </p:txBody>
      </p:sp>
      <p:sp>
        <p:nvSpPr>
          <p:cNvPr id="3" name="Content Placeholder 2"/>
          <p:cNvSpPr>
            <a:spLocks noGrp="1"/>
          </p:cNvSpPr>
          <p:nvPr>
            <p:ph idx="1"/>
          </p:nvPr>
        </p:nvSpPr>
        <p:spPr>
          <a:xfrm>
            <a:off x="533400" y="685800"/>
            <a:ext cx="8382000" cy="5486400"/>
          </a:xfrm>
        </p:spPr>
        <p:txBody>
          <a:bodyPr>
            <a:normAutofit lnSpcReduction="10000"/>
          </a:bodyPr>
          <a:lstStyle/>
          <a:p>
            <a:pPr marL="0" indent="0">
              <a:buNone/>
            </a:pPr>
            <a:r>
              <a:rPr lang="en-US" b="1" smtClean="0">
                <a:latin typeface="Times New Roman" pitchFamily="18" charset="0"/>
                <a:cs typeface="Times New Roman" pitchFamily="18" charset="0"/>
              </a:rPr>
              <a:t>DANH MỤC CHỨNG TỪ KẾ TOÁN</a:t>
            </a:r>
          </a:p>
          <a:p>
            <a:pPr marL="0" indent="0">
              <a:buNone/>
            </a:pPr>
            <a:r>
              <a:rPr lang="en-US" b="1" smtClean="0">
                <a:latin typeface="Times New Roman" pitchFamily="18" charset="0"/>
                <a:cs typeface="Times New Roman" pitchFamily="18" charset="0"/>
              </a:rPr>
              <a:t>-</a:t>
            </a:r>
            <a:r>
              <a:rPr lang="en-US" smtClean="0">
                <a:latin typeface="Times New Roman" pitchFamily="18" charset="0"/>
                <a:cs typeface="Times New Roman" pitchFamily="18" charset="0"/>
              </a:rPr>
              <a:t> Năm tài chính 01/01- 31/12 hằng năm.</a:t>
            </a:r>
          </a:p>
          <a:p>
            <a:pPr marL="514350" indent="-514350">
              <a:buAutoNum type="arabicPeriod"/>
            </a:pPr>
            <a:r>
              <a:rPr lang="en-US" smtClean="0">
                <a:latin typeface="Times New Roman" pitchFamily="18" charset="0"/>
                <a:cs typeface="Times New Roman" pitchFamily="18" charset="0"/>
              </a:rPr>
              <a:t>Phiếu thu: C40-BB;</a:t>
            </a:r>
          </a:p>
          <a:p>
            <a:pPr marL="0" indent="0">
              <a:buNone/>
            </a:pPr>
            <a:r>
              <a:rPr lang="en-US" smtClean="0">
                <a:latin typeface="Times New Roman" pitchFamily="18" charset="0"/>
                <a:cs typeface="Times New Roman" pitchFamily="18" charset="0"/>
              </a:rPr>
              <a:t>2. Phiếu chi: C41 –BB;</a:t>
            </a:r>
          </a:p>
          <a:p>
            <a:pPr marL="0" indent="0">
              <a:buNone/>
            </a:pPr>
            <a:r>
              <a:rPr lang="en-US" smtClean="0">
                <a:latin typeface="Times New Roman" pitchFamily="18" charset="0"/>
                <a:cs typeface="Times New Roman" pitchFamily="18" charset="0"/>
              </a:rPr>
              <a:t>3. Giấy đề nghị thanh toán tạm ứng C43-BB;</a:t>
            </a:r>
          </a:p>
          <a:p>
            <a:pPr marL="0" indent="0">
              <a:buNone/>
            </a:pPr>
            <a:r>
              <a:rPr lang="en-US" smtClean="0">
                <a:latin typeface="Times New Roman" pitchFamily="18" charset="0"/>
                <a:cs typeface="Times New Roman" pitchFamily="18" charset="0"/>
              </a:rPr>
              <a:t>4. Biên lai thu tiền C45-BB;</a:t>
            </a:r>
          </a:p>
          <a:p>
            <a:pPr marL="0" indent="0">
              <a:buNone/>
            </a:pPr>
            <a:r>
              <a:rPr lang="en-US" smtClean="0">
                <a:latin typeface="Times New Roman" pitchFamily="18" charset="0"/>
                <a:cs typeface="Times New Roman" pitchFamily="18" charset="0"/>
              </a:rPr>
              <a:t>5. Bảng thanh toán phụ cấp cán bộ CĐ C05 – HD;</a:t>
            </a:r>
          </a:p>
          <a:p>
            <a:pPr marL="0" indent="0">
              <a:buNone/>
            </a:pPr>
            <a:r>
              <a:rPr lang="en-US" smtClean="0">
                <a:latin typeface="Times New Roman" pitchFamily="18" charset="0"/>
                <a:cs typeface="Times New Roman" pitchFamily="18" charset="0"/>
              </a:rPr>
              <a:t>6. Biên bản kiểm quỹ tiền mặt C34 – HD;</a:t>
            </a:r>
          </a:p>
          <a:p>
            <a:pPr marL="0" indent="0">
              <a:buNone/>
            </a:pPr>
            <a:r>
              <a:rPr lang="en-US" smtClean="0">
                <a:latin typeface="Times New Roman" pitchFamily="18" charset="0"/>
                <a:cs typeface="Times New Roman" pitchFamily="18" charset="0"/>
              </a:rPr>
              <a:t>7. Bảng kê chi tiền cho người dự hội thảo, tập huấn C40- HD</a:t>
            </a:r>
            <a:endParaRPr lang="en-US">
              <a:latin typeface="Times New Roman" pitchFamily="18" charset="0"/>
              <a:cs typeface="Times New Roman" pitchFamily="18" charset="0"/>
            </a:endParaRPr>
          </a:p>
        </p:txBody>
      </p:sp>
    </p:spTree>
    <p:extLst>
      <p:ext uri="{BB962C8B-B14F-4D97-AF65-F5344CB8AC3E}">
        <p14:creationId xmlns="" xmlns:p14="http://schemas.microsoft.com/office/powerpoint/2010/main" val="22673657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lstStyle/>
          <a:p>
            <a:pPr marL="0" indent="0" algn="just">
              <a:buNone/>
            </a:pPr>
            <a:r>
              <a:rPr lang="en-US"/>
              <a:t>	</a:t>
            </a:r>
            <a:r>
              <a:rPr lang="vi-VN" sz="2800" smtClean="0">
                <a:latin typeface="+mj-lt"/>
                <a:cs typeface="Times New Roman" pitchFamily="18" charset="0"/>
              </a:rPr>
              <a:t>2</a:t>
            </a:r>
            <a:r>
              <a:rPr lang="vi-VN" sz="2800">
                <a:latin typeface="+mj-lt"/>
                <a:cs typeface="Times New Roman" pitchFamily="18" charset="0"/>
              </a:rPr>
              <a:t>. Căn cứ chế độ chi tiêu tài chính của Nhà nước, của Tổng Liên đoàn, nguồn tài chính công đoàn cơ sở được sử dụng và thực tế hoạt động công đoàn tại đơn vị, ban chấp hành công đoàn cơ sở ban hành Quy chế thu, chi, quản lý tài chính, tài sản công đoàn nội bộ để thực hiện.</a:t>
            </a:r>
          </a:p>
          <a:p>
            <a:pPr marL="0" indent="0" algn="just">
              <a:buNone/>
            </a:pPr>
            <a:r>
              <a:rPr lang="en-US" sz="2800" smtClean="0">
                <a:latin typeface="+mj-lt"/>
                <a:cs typeface="Times New Roman" pitchFamily="18" charset="0"/>
              </a:rPr>
              <a:t>	</a:t>
            </a:r>
            <a:r>
              <a:rPr lang="vi-VN" sz="2800" smtClean="0">
                <a:latin typeface="+mj-lt"/>
                <a:cs typeface="Times New Roman" pitchFamily="18" charset="0"/>
              </a:rPr>
              <a:t>3</a:t>
            </a:r>
            <a:r>
              <a:rPr lang="vi-VN" sz="2800">
                <a:latin typeface="+mj-lt"/>
                <a:cs typeface="Times New Roman" pitchFamily="18" charset="0"/>
              </a:rPr>
              <a:t>. Công đoàn cơ sở phải thu đúng, thu đủ, thu kịp thời các khoản thu theo phân cấp của Tổng Liên đoàn. Chi đúng đối tượng, tiết kiệm, hiệu quả, công khai, minh bạch, thực hiện chế độ quản lý tài chính theo quy định của Nhà nước và quy định của Tổng Liên đoàn.</a:t>
            </a:r>
          </a:p>
          <a:p>
            <a:pPr marL="0" indent="0" algn="just">
              <a:buNone/>
            </a:pPr>
            <a:endParaRPr lang="en-US" sz="30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533400" y="-838200"/>
            <a:ext cx="8229600" cy="579438"/>
          </a:xfrm>
        </p:spPr>
        <p:txBody>
          <a:bodyPr>
            <a:normAutofit fontScale="90000"/>
          </a:bodyPr>
          <a:lstStyle/>
          <a:p>
            <a:endParaRPr lang="en-US"/>
          </a:p>
        </p:txBody>
      </p:sp>
      <p:sp>
        <p:nvSpPr>
          <p:cNvPr id="3" name="Content Placeholder 2"/>
          <p:cNvSpPr>
            <a:spLocks noGrp="1"/>
          </p:cNvSpPr>
          <p:nvPr>
            <p:ph idx="1"/>
          </p:nvPr>
        </p:nvSpPr>
        <p:spPr>
          <a:xfrm>
            <a:off x="381000" y="838200"/>
            <a:ext cx="8305800" cy="4953000"/>
          </a:xfrm>
        </p:spPr>
        <p:txBody>
          <a:bodyPr>
            <a:normAutofit fontScale="92500" lnSpcReduction="10000"/>
          </a:bodyPr>
          <a:lstStyle/>
          <a:p>
            <a:pPr marL="0" indent="0" algn="just">
              <a:buNone/>
            </a:pPr>
            <a:r>
              <a:rPr lang="en-US" sz="2800" smtClean="0">
                <a:latin typeface="Times New Roman" pitchFamily="18" charset="0"/>
                <a:cs typeface="Times New Roman" pitchFamily="18" charset="0"/>
              </a:rPr>
              <a:t>	</a:t>
            </a:r>
            <a:r>
              <a:rPr lang="en-US" smtClean="0">
                <a:latin typeface="Times New Roman" pitchFamily="18" charset="0"/>
                <a:cs typeface="Times New Roman" pitchFamily="18" charset="0"/>
              </a:rPr>
              <a:t>8. Phiếu thăm hỏi đoàn viên C11 TLĐ;</a:t>
            </a:r>
          </a:p>
          <a:p>
            <a:pPr marL="0" indent="0" algn="just">
              <a:buNone/>
            </a:pPr>
            <a:r>
              <a:rPr lang="en-US" smtClean="0">
                <a:latin typeface="Times New Roman" pitchFamily="18" charset="0"/>
                <a:cs typeface="Times New Roman" pitchFamily="18" charset="0"/>
              </a:rPr>
              <a:t>	9. Giấy đề nghị trợ cấp khó khăn C12 </a:t>
            </a:r>
            <a:r>
              <a:rPr lang="en-US">
                <a:latin typeface="Times New Roman" pitchFamily="18" charset="0"/>
                <a:cs typeface="Times New Roman" pitchFamily="18" charset="0"/>
              </a:rPr>
              <a:t>TLĐ</a:t>
            </a:r>
            <a:r>
              <a:rPr lang="en-US" smtClean="0">
                <a:latin typeface="Times New Roman" pitchFamily="18" charset="0"/>
                <a:cs typeface="Times New Roman" pitchFamily="18" charset="0"/>
              </a:rPr>
              <a:t>;</a:t>
            </a:r>
          </a:p>
          <a:p>
            <a:pPr marL="0" indent="0" algn="just">
              <a:buNone/>
            </a:pPr>
            <a:r>
              <a:rPr lang="en-US" smtClean="0">
                <a:latin typeface="Times New Roman" pitchFamily="18" charset="0"/>
                <a:cs typeface="Times New Roman" pitchFamily="18" charset="0"/>
              </a:rPr>
              <a:t>	10. Quyết định trợ cấp khó khăn C13 </a:t>
            </a:r>
            <a:r>
              <a:rPr lang="en-US">
                <a:latin typeface="Times New Roman" pitchFamily="18" charset="0"/>
                <a:cs typeface="Times New Roman" pitchFamily="18" charset="0"/>
              </a:rPr>
              <a:t>TLĐ</a:t>
            </a:r>
            <a:r>
              <a:rPr lang="en-US" smtClean="0">
                <a:latin typeface="Times New Roman" pitchFamily="18" charset="0"/>
                <a:cs typeface="Times New Roman" pitchFamily="18" charset="0"/>
              </a:rPr>
              <a:t>;</a:t>
            </a:r>
          </a:p>
          <a:p>
            <a:pPr marL="0" indent="0" algn="just">
              <a:buNone/>
            </a:pPr>
            <a:r>
              <a:rPr lang="en-US" smtClean="0">
                <a:latin typeface="Times New Roman" pitchFamily="18" charset="0"/>
                <a:cs typeface="Times New Roman" pitchFamily="18" charset="0"/>
              </a:rPr>
              <a:t>	11. Giấy đề nghị đóng kinh phí CĐ</a:t>
            </a:r>
            <a:r>
              <a:rPr lang="en-US">
                <a:latin typeface="Times New Roman" pitchFamily="18" charset="0"/>
                <a:cs typeface="Times New Roman" pitchFamily="18" charset="0"/>
              </a:rPr>
              <a:t> </a:t>
            </a:r>
            <a:r>
              <a:rPr lang="en-US" smtClean="0">
                <a:latin typeface="Times New Roman" pitchFamily="18" charset="0"/>
                <a:cs typeface="Times New Roman" pitchFamily="18" charset="0"/>
              </a:rPr>
              <a:t>C16 </a:t>
            </a:r>
            <a:r>
              <a:rPr lang="en-US">
                <a:latin typeface="Times New Roman" pitchFamily="18" charset="0"/>
                <a:cs typeface="Times New Roman" pitchFamily="18" charset="0"/>
              </a:rPr>
              <a:t>TLĐ</a:t>
            </a:r>
            <a:r>
              <a:rPr lang="en-US" smtClean="0">
                <a:latin typeface="Times New Roman" pitchFamily="18" charset="0"/>
                <a:cs typeface="Times New Roman" pitchFamily="18" charset="0"/>
              </a:rPr>
              <a:t>;</a:t>
            </a:r>
          </a:p>
          <a:p>
            <a:pPr marL="0" indent="0" algn="just">
              <a:buNone/>
            </a:pPr>
            <a:r>
              <a:rPr lang="en-US" smtClean="0">
                <a:latin typeface="Times New Roman" pitchFamily="18" charset="0"/>
                <a:cs typeface="Times New Roman" pitchFamily="18" charset="0"/>
              </a:rPr>
              <a:t>	12. Biên bản xác nhận về việc đóng KPCĐ C17-TLĐ;</a:t>
            </a:r>
          </a:p>
          <a:p>
            <a:pPr marL="0" indent="0" algn="just">
              <a:buNone/>
            </a:pPr>
            <a:r>
              <a:rPr lang="en-US" smtClean="0">
                <a:latin typeface="Times New Roman" pitchFamily="18" charset="0"/>
                <a:cs typeface="Times New Roman" pitchFamily="18" charset="0"/>
              </a:rPr>
              <a:t>	13. Biên bản bàn giao tài chính CĐ </a:t>
            </a:r>
            <a:r>
              <a:rPr lang="en-US">
                <a:latin typeface="Times New Roman" pitchFamily="18" charset="0"/>
                <a:cs typeface="Times New Roman" pitchFamily="18" charset="0"/>
              </a:rPr>
              <a:t>C17-TLĐ</a:t>
            </a:r>
            <a:r>
              <a:rPr lang="en-US" smtClean="0">
                <a:latin typeface="Times New Roman" pitchFamily="18" charset="0"/>
                <a:cs typeface="Times New Roman" pitchFamily="18" charset="0"/>
              </a:rPr>
              <a:t>;</a:t>
            </a:r>
          </a:p>
          <a:p>
            <a:pPr marL="0" indent="0" algn="just">
              <a:buNone/>
            </a:pPr>
            <a:r>
              <a:rPr lang="en-US">
                <a:latin typeface="Times New Roman" pitchFamily="18" charset="0"/>
                <a:cs typeface="Times New Roman" pitchFamily="18" charset="0"/>
              </a:rPr>
              <a:t>	</a:t>
            </a:r>
            <a:r>
              <a:rPr lang="en-US" smtClean="0">
                <a:latin typeface="Times New Roman" pitchFamily="18" charset="0"/>
                <a:cs typeface="Times New Roman" pitchFamily="18" charset="0"/>
              </a:rPr>
              <a:t>14. Sổ quỹ tiền mặt S11- H;</a:t>
            </a:r>
          </a:p>
          <a:p>
            <a:pPr marL="0" indent="0" algn="just">
              <a:buNone/>
            </a:pPr>
            <a:r>
              <a:rPr lang="en-US">
                <a:latin typeface="Times New Roman" pitchFamily="18" charset="0"/>
                <a:cs typeface="Times New Roman" pitchFamily="18" charset="0"/>
              </a:rPr>
              <a:t>	</a:t>
            </a:r>
            <a:r>
              <a:rPr lang="en-US" smtClean="0">
                <a:latin typeface="Times New Roman" pitchFamily="18" charset="0"/>
                <a:cs typeface="Times New Roman" pitchFamily="18" charset="0"/>
              </a:rPr>
              <a:t>15. Sổ thu, chi tài chính CĐCS S82- TLĐ;</a:t>
            </a:r>
          </a:p>
          <a:p>
            <a:pPr marL="0" indent="0" algn="just">
              <a:buNone/>
            </a:pPr>
            <a:r>
              <a:rPr lang="en-US" smtClean="0">
                <a:latin typeface="Times New Roman" pitchFamily="18" charset="0"/>
                <a:cs typeface="Times New Roman" pitchFamily="18" charset="0"/>
              </a:rPr>
              <a:t>	</a:t>
            </a:r>
            <a:endParaRPr lang="en-US">
              <a:latin typeface="Times New Roman" pitchFamily="18" charset="0"/>
              <a:cs typeface="Times New Roman" pitchFamily="18" charset="0"/>
            </a:endParaRPr>
          </a:p>
        </p:txBody>
      </p:sp>
    </p:spTree>
    <p:extLst>
      <p:ext uri="{BB962C8B-B14F-4D97-AF65-F5344CB8AC3E}">
        <p14:creationId xmlns="" xmlns:p14="http://schemas.microsoft.com/office/powerpoint/2010/main" val="233267003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457200"/>
          </a:xfrm>
        </p:spPr>
        <p:txBody>
          <a:bodyPr>
            <a:normAutofit fontScale="90000"/>
          </a:bodyPr>
          <a:lstStyle/>
          <a:p>
            <a:endParaRPr lang="en-US"/>
          </a:p>
        </p:txBody>
      </p:sp>
      <p:sp>
        <p:nvSpPr>
          <p:cNvPr id="3" name="Content Placeholder 2"/>
          <p:cNvSpPr>
            <a:spLocks noGrp="1"/>
          </p:cNvSpPr>
          <p:nvPr>
            <p:ph idx="1"/>
          </p:nvPr>
        </p:nvSpPr>
        <p:spPr>
          <a:xfrm>
            <a:off x="533400" y="838200"/>
            <a:ext cx="8229600" cy="5257800"/>
          </a:xfrm>
        </p:spPr>
        <p:txBody>
          <a:bodyPr>
            <a:normAutofit lnSpcReduction="10000"/>
          </a:bodyPr>
          <a:lstStyle/>
          <a:p>
            <a:pPr marL="0" indent="0" algn="just">
              <a:buNone/>
            </a:pPr>
            <a:r>
              <a:rPr lang="en-US" smtClean="0">
                <a:latin typeface="Times New Roman" pitchFamily="18" charset="0"/>
                <a:cs typeface="Times New Roman" pitchFamily="18" charset="0"/>
              </a:rPr>
              <a:t>	16</a:t>
            </a:r>
            <a:r>
              <a:rPr lang="en-US">
                <a:latin typeface="Times New Roman" pitchFamily="18" charset="0"/>
                <a:cs typeface="Times New Roman" pitchFamily="18" charset="0"/>
              </a:rPr>
              <a:t>. Sổ theo dõi các khoản phải thu (tạm ứng, đầu tư tài chính, phải thu khác) (nếu có</a:t>
            </a:r>
            <a:r>
              <a:rPr lang="en-US" smtClean="0">
                <a:latin typeface="Times New Roman" pitchFamily="18" charset="0"/>
                <a:cs typeface="Times New Roman" pitchFamily="18" charset="0"/>
              </a:rPr>
              <a:t>) S31- H;</a:t>
            </a:r>
            <a:endParaRPr lang="en-US">
              <a:latin typeface="Times New Roman" pitchFamily="18" charset="0"/>
              <a:cs typeface="Times New Roman" pitchFamily="18" charset="0"/>
            </a:endParaRPr>
          </a:p>
          <a:p>
            <a:pPr marL="0" indent="0">
              <a:buNone/>
            </a:pPr>
            <a:r>
              <a:rPr lang="en-US" smtClean="0">
                <a:latin typeface="Times New Roman" pitchFamily="18" charset="0"/>
                <a:cs typeface="Times New Roman" pitchFamily="18" charset="0"/>
              </a:rPr>
              <a:t>	17. Sổ theo dõi các khoản phải trả (nếu có) S18 – TLĐ;</a:t>
            </a:r>
          </a:p>
          <a:p>
            <a:pPr marL="0" indent="0">
              <a:buNone/>
            </a:pPr>
            <a:r>
              <a:rPr lang="en-US">
                <a:latin typeface="Times New Roman" pitchFamily="18" charset="0"/>
                <a:cs typeface="Times New Roman" pitchFamily="18" charset="0"/>
              </a:rPr>
              <a:t>	</a:t>
            </a:r>
            <a:r>
              <a:rPr lang="en-US" smtClean="0">
                <a:latin typeface="Times New Roman" pitchFamily="18" charset="0"/>
                <a:cs typeface="Times New Roman" pitchFamily="18" charset="0"/>
              </a:rPr>
              <a:t>18. Sổ đoàn phí S81- TLĐ</a:t>
            </a:r>
          </a:p>
          <a:p>
            <a:pPr marL="0" indent="0">
              <a:buNone/>
            </a:pPr>
            <a:r>
              <a:rPr lang="en-US">
                <a:latin typeface="Times New Roman" pitchFamily="18" charset="0"/>
                <a:cs typeface="Times New Roman" pitchFamily="18" charset="0"/>
              </a:rPr>
              <a:t>	</a:t>
            </a:r>
            <a:r>
              <a:rPr lang="en-US" smtClean="0">
                <a:latin typeface="Times New Roman" pitchFamily="18" charset="0"/>
                <a:cs typeface="Times New Roman" pitchFamily="18" charset="0"/>
              </a:rPr>
              <a:t>19. Báo cáo dự toán thu, chi TCCĐ B14-TLĐ;</a:t>
            </a:r>
          </a:p>
          <a:p>
            <a:pPr marL="0" indent="0">
              <a:buNone/>
            </a:pPr>
            <a:r>
              <a:rPr lang="en-US" smtClean="0">
                <a:latin typeface="Times New Roman" pitchFamily="18" charset="0"/>
                <a:cs typeface="Times New Roman" pitchFamily="18" charset="0"/>
              </a:rPr>
              <a:t>	20. Báo cáo quyết toán thu, chi TCCĐ B07 –TLĐ.</a:t>
            </a:r>
            <a:endParaRPr lang="en-US">
              <a:latin typeface="Times New Roman" pitchFamily="18" charset="0"/>
              <a:cs typeface="Times New Roman" pitchFamily="18" charset="0"/>
            </a:endParaRPr>
          </a:p>
          <a:p>
            <a:endParaRPr lang="en-US"/>
          </a:p>
        </p:txBody>
      </p:sp>
    </p:spTree>
    <p:extLst>
      <p:ext uri="{BB962C8B-B14F-4D97-AF65-F5344CB8AC3E}">
        <p14:creationId xmlns="" xmlns:p14="http://schemas.microsoft.com/office/powerpoint/2010/main" val="3960875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04800"/>
            <a:ext cx="8153400" cy="6400800"/>
          </a:xfrm>
        </p:spPr>
        <p:txBody>
          <a:bodyPr>
            <a:normAutofit/>
          </a:bodyPr>
          <a:lstStyle/>
          <a:p>
            <a:pPr marL="0" indent="0" algn="ctr">
              <a:buNone/>
            </a:pPr>
            <a:r>
              <a:rPr lang="vi-VN" b="1" smtClean="0">
                <a:latin typeface="+mj-lt"/>
              </a:rPr>
              <a:t>Chương </a:t>
            </a:r>
            <a:r>
              <a:rPr lang="vi-VN" b="1">
                <a:latin typeface="+mj-lt"/>
              </a:rPr>
              <a:t>II</a:t>
            </a:r>
            <a:endParaRPr lang="vi-VN">
              <a:latin typeface="+mj-lt"/>
            </a:endParaRPr>
          </a:p>
          <a:p>
            <a:pPr marL="0" indent="0" algn="ctr">
              <a:buNone/>
            </a:pPr>
            <a:r>
              <a:rPr lang="vi-VN" b="1">
                <a:latin typeface="+mj-lt"/>
              </a:rPr>
              <a:t>QUY ĐỊNH CỤ THỂ</a:t>
            </a:r>
            <a:endParaRPr lang="vi-VN">
              <a:latin typeface="+mj-lt"/>
            </a:endParaRPr>
          </a:p>
          <a:p>
            <a:pPr marL="0" indent="0">
              <a:buNone/>
            </a:pPr>
            <a:r>
              <a:rPr lang="en-US" b="1" smtClean="0">
                <a:latin typeface="+mj-lt"/>
              </a:rPr>
              <a:t>	</a:t>
            </a:r>
            <a:r>
              <a:rPr lang="vi-VN" b="1" smtClean="0">
                <a:latin typeface="+mj-lt"/>
              </a:rPr>
              <a:t>Điều </a:t>
            </a:r>
            <a:r>
              <a:rPr lang="vi-VN" b="1">
                <a:latin typeface="+mj-lt"/>
              </a:rPr>
              <a:t>4. Nguồn thu tài chính công đoàn</a:t>
            </a:r>
            <a:endParaRPr lang="vi-VN">
              <a:latin typeface="+mj-lt"/>
            </a:endParaRPr>
          </a:p>
          <a:p>
            <a:pPr marL="0" indent="0">
              <a:buNone/>
            </a:pPr>
            <a:r>
              <a:rPr lang="en-US" smtClean="0">
                <a:latin typeface="+mj-lt"/>
              </a:rPr>
              <a:t>	</a:t>
            </a:r>
            <a:r>
              <a:rPr lang="vi-VN" b="1" smtClean="0">
                <a:latin typeface="+mj-lt"/>
              </a:rPr>
              <a:t>1</a:t>
            </a:r>
            <a:r>
              <a:rPr lang="vi-VN" b="1">
                <a:latin typeface="+mj-lt"/>
              </a:rPr>
              <a:t>. Thu đoàn phí công đoàn</a:t>
            </a:r>
          </a:p>
          <a:p>
            <a:pPr marL="0" indent="0" algn="just">
              <a:buNone/>
            </a:pPr>
            <a:r>
              <a:rPr lang="en-US" smtClean="0">
                <a:latin typeface="+mj-lt"/>
              </a:rPr>
              <a:t>	</a:t>
            </a:r>
            <a:r>
              <a:rPr lang="vi-VN" smtClean="0">
                <a:latin typeface="+mj-lt"/>
              </a:rPr>
              <a:t>- </a:t>
            </a:r>
            <a:r>
              <a:rPr lang="vi-VN">
                <a:latin typeface="+mj-lt"/>
              </a:rPr>
              <a:t>Đoàn phí công đoàn do đoàn viên đóng.</a:t>
            </a:r>
          </a:p>
          <a:p>
            <a:pPr marL="0" indent="0" algn="just">
              <a:buNone/>
            </a:pPr>
            <a:r>
              <a:rPr lang="en-US" smtClean="0">
                <a:latin typeface="+mj-lt"/>
              </a:rPr>
              <a:t>	</a:t>
            </a:r>
            <a:r>
              <a:rPr lang="vi-VN" smtClean="0">
                <a:latin typeface="+mj-lt"/>
              </a:rPr>
              <a:t>- </a:t>
            </a:r>
            <a:r>
              <a:rPr lang="vi-VN">
                <a:latin typeface="+mj-lt"/>
              </a:rPr>
              <a:t>Phương thức thu đoàn phí công đoàn thực hiện theo Quyết định </a:t>
            </a:r>
            <a:r>
              <a:rPr lang="vi-VN">
                <a:latin typeface="+mj-lt"/>
                <a:hlinkClick r:id="rId2" tooltip="Quyết định 1908/QĐ-TLĐ"/>
              </a:rPr>
              <a:t>1908/QĐ-TLĐ</a:t>
            </a:r>
            <a:r>
              <a:rPr lang="vi-VN">
                <a:latin typeface="+mj-lt"/>
              </a:rPr>
              <a:t> ngày 19 tháng 12 năm 2016 của Tổng Liên đoàn quy định về quản lý tài chính, tài sản công đoàn, thu, phân phối nguồn thu và thưởng, phạt thu, nộp tài chính công đoàn.</a:t>
            </a:r>
          </a:p>
          <a:p>
            <a:pPr marL="0" indent="0" algn="just">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05800" cy="6324600"/>
          </a:xfrm>
        </p:spPr>
        <p:txBody>
          <a:bodyPr>
            <a:normAutofit lnSpcReduction="10000"/>
          </a:bodyPr>
          <a:lstStyle/>
          <a:p>
            <a:pPr marL="0" indent="0">
              <a:buNone/>
            </a:pPr>
            <a:r>
              <a:rPr lang="en-US" smtClean="0">
                <a:latin typeface="+mj-lt"/>
              </a:rPr>
              <a:t>	</a:t>
            </a:r>
            <a:r>
              <a:rPr lang="vi-VN" b="1" smtClean="0">
                <a:latin typeface="+mj-lt"/>
              </a:rPr>
              <a:t>2</a:t>
            </a:r>
            <a:r>
              <a:rPr lang="vi-VN" b="1">
                <a:latin typeface="+mj-lt"/>
              </a:rPr>
              <a:t>. Thu kinh phí công đoàn</a:t>
            </a:r>
          </a:p>
          <a:p>
            <a:pPr marL="0" indent="0" algn="just">
              <a:buNone/>
            </a:pPr>
            <a:r>
              <a:rPr lang="en-US" smtClean="0">
                <a:latin typeface="+mj-lt"/>
              </a:rPr>
              <a:t>	</a:t>
            </a:r>
            <a:r>
              <a:rPr lang="vi-VN" smtClean="0">
                <a:latin typeface="+mj-lt"/>
              </a:rPr>
              <a:t>- </a:t>
            </a:r>
            <a:r>
              <a:rPr lang="vi-VN">
                <a:latin typeface="+mj-lt"/>
              </a:rPr>
              <a:t>Kinh phí công đoàn do cơ quan, tổ chức, doanh nghiệp đóng theo quy định của Pháp luật và Quyết định của Tổng Liên đoàn.</a:t>
            </a:r>
          </a:p>
          <a:p>
            <a:pPr marL="0" indent="0" algn="just">
              <a:buNone/>
            </a:pPr>
            <a:r>
              <a:rPr lang="en-US" smtClean="0">
                <a:latin typeface="+mj-lt"/>
              </a:rPr>
              <a:t>	</a:t>
            </a:r>
            <a:r>
              <a:rPr lang="vi-VN" smtClean="0">
                <a:latin typeface="+mj-lt"/>
              </a:rPr>
              <a:t>- </a:t>
            </a:r>
            <a:r>
              <a:rPr lang="vi-VN">
                <a:latin typeface="+mj-lt"/>
              </a:rPr>
              <a:t>Phương thức thu kinh phí công đoàn thực hiện theo Quyết định </a:t>
            </a:r>
            <a:r>
              <a:rPr lang="vi-VN">
                <a:latin typeface="+mj-lt"/>
                <a:hlinkClick r:id="rId2" tooltip="Quyết định 1908/QĐ-TLĐ"/>
              </a:rPr>
              <a:t>1908/QĐ-TLĐ</a:t>
            </a:r>
            <a:r>
              <a:rPr lang="vi-VN">
                <a:latin typeface="+mj-lt"/>
              </a:rPr>
              <a:t> ngày 19 tháng 12 năm 2016 của Tổng Liên đoàn.</a:t>
            </a:r>
          </a:p>
          <a:p>
            <a:pPr marL="0" indent="0" algn="just">
              <a:buNone/>
            </a:pPr>
            <a:r>
              <a:rPr lang="en-US" smtClean="0">
                <a:latin typeface="+mj-lt"/>
              </a:rPr>
              <a:t>	</a:t>
            </a:r>
            <a:r>
              <a:rPr lang="vi-VN" b="1" smtClean="0">
                <a:latin typeface="+mj-lt"/>
              </a:rPr>
              <a:t>3</a:t>
            </a:r>
            <a:r>
              <a:rPr lang="vi-VN" b="1">
                <a:latin typeface="+mj-lt"/>
              </a:rPr>
              <a:t>. Thu khác</a:t>
            </a:r>
          </a:p>
          <a:p>
            <a:pPr marL="0" indent="0" algn="just">
              <a:buNone/>
            </a:pPr>
            <a:r>
              <a:rPr lang="en-US" smtClean="0">
                <a:latin typeface="+mj-lt"/>
              </a:rPr>
              <a:t>	- </a:t>
            </a:r>
            <a:r>
              <a:rPr lang="vi-VN" smtClean="0">
                <a:latin typeface="+mj-lt"/>
              </a:rPr>
              <a:t>Nguồn </a:t>
            </a:r>
            <a:r>
              <a:rPr lang="vi-VN">
                <a:latin typeface="+mj-lt"/>
              </a:rPr>
              <a:t>thu khác thực hiện theo Khoản 4 Điều 26 Luật Công đoàn và theo Quyết định </a:t>
            </a:r>
            <a:r>
              <a:rPr lang="vi-VN">
                <a:latin typeface="+mj-lt"/>
                <a:hlinkClick r:id="rId2" tooltip="Quyết định 1908/QĐ-TLĐ"/>
              </a:rPr>
              <a:t>1908/QĐ-TLĐ</a:t>
            </a:r>
            <a:r>
              <a:rPr lang="vi-VN">
                <a:latin typeface="+mj-lt"/>
              </a:rPr>
              <a:t> ngày 19 tháng 12 năm 2016 của Tổng Liên đoàn, bao gồm.</a:t>
            </a:r>
          </a:p>
          <a:p>
            <a:pPr marL="0" indent="0" algn="just">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229600" cy="6400800"/>
          </a:xfrm>
        </p:spPr>
        <p:txBody>
          <a:bodyPr>
            <a:normAutofit fontScale="92500"/>
          </a:bodyPr>
          <a:lstStyle/>
          <a:p>
            <a:pPr marL="0" indent="0" algn="just">
              <a:buNone/>
            </a:pPr>
            <a:r>
              <a:rPr lang="nl-NL" b="1"/>
              <a:t>	</a:t>
            </a:r>
            <a:r>
              <a:rPr lang="nl-NL" b="1" smtClean="0"/>
              <a:t>- </a:t>
            </a:r>
            <a:r>
              <a:rPr lang="vi-VN" sz="3000" smtClean="0">
                <a:latin typeface="Times New Roman" pitchFamily="18" charset="0"/>
                <a:cs typeface="Times New Roman" pitchFamily="18" charset="0"/>
              </a:rPr>
              <a:t>Kinh </a:t>
            </a:r>
            <a:r>
              <a:rPr lang="vi-VN" sz="3000">
                <a:latin typeface="Times New Roman" pitchFamily="18" charset="0"/>
                <a:cs typeface="Times New Roman" pitchFamily="18" charset="0"/>
              </a:rPr>
              <a:t>phí do cơ quan, tổ chức, doanh nghiệp cấp mua sắm phương tiện hoạt động công đoàn, hỗ trợ kinh phí hoạt động cho công đoàn cơ sở; kinh phí tổ chức các hoạt động phối hợp như: tổ chức phong trào thi đua, hoạt động văn hóa, thể thao, tham quan du lịch, khen thưởng, phúc lợi... của cán bộ, đoàn viên, công chức, viên chức, công nhân, lao động (sau đây gọi chung là đoàn viên công đoàn và người lao động) và một số hoạt động nhằm động viên, khen thưởng con đoàn viên công đoàn và người lao động; hỗ trợ của các tổ chức, cá nhân trong nước cho công đoàn cơ sở.</a:t>
            </a:r>
          </a:p>
          <a:p>
            <a:pPr marL="0" indent="0" algn="just">
              <a:buNone/>
            </a:pPr>
            <a:r>
              <a:rPr lang="en-US" sz="3000" smtClean="0">
                <a:latin typeface="Times New Roman" pitchFamily="18" charset="0"/>
                <a:cs typeface="Times New Roman" pitchFamily="18" charset="0"/>
              </a:rPr>
              <a:t>	</a:t>
            </a:r>
            <a:r>
              <a:rPr lang="vi-VN" sz="3000" smtClean="0">
                <a:latin typeface="Times New Roman" pitchFamily="18" charset="0"/>
                <a:cs typeface="Times New Roman" pitchFamily="18" charset="0"/>
              </a:rPr>
              <a:t>- </a:t>
            </a:r>
            <a:r>
              <a:rPr lang="vi-VN" sz="3000">
                <a:latin typeface="Times New Roman" pitchFamily="18" charset="0"/>
                <a:cs typeface="Times New Roman" pitchFamily="18" charset="0"/>
              </a:rPr>
              <a:t>Thu từ hoạt động văn hóa, thể thao; nhượng bán, thanh lý tài sản; thu lãi tiền gửi, cổ tức; thu từ các hoạt động kinh tế, dịch vụ của công đoàn cơ sở...</a:t>
            </a:r>
          </a:p>
          <a:p>
            <a:pPr marL="0" indent="0" algn="just">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153400" cy="6248400"/>
          </a:xfrm>
        </p:spPr>
        <p:txBody>
          <a:bodyPr>
            <a:normAutofit fontScale="70000" lnSpcReduction="20000"/>
          </a:bodyPr>
          <a:lstStyle/>
          <a:p>
            <a:pPr marL="0" indent="0" algn="just">
              <a:buNone/>
            </a:pPr>
            <a:r>
              <a:rPr lang="nl-NL" b="1"/>
              <a:t>	</a:t>
            </a:r>
            <a:r>
              <a:rPr lang="vi-VN" sz="3900" b="1" smtClean="0">
                <a:latin typeface="Times New Roman" pitchFamily="18" charset="0"/>
                <a:cs typeface="Times New Roman" pitchFamily="18" charset="0"/>
              </a:rPr>
              <a:t>Điều </a:t>
            </a:r>
            <a:r>
              <a:rPr lang="vi-VN" sz="3900" b="1">
                <a:latin typeface="Times New Roman" pitchFamily="18" charset="0"/>
                <a:cs typeface="Times New Roman" pitchFamily="18" charset="0"/>
              </a:rPr>
              <a:t>5. Nguồn tài chính công đoàn cơ sở được sử dụng và phân bổ cho các khoản mục chi</a:t>
            </a:r>
            <a:endParaRPr lang="vi-VN" sz="3900">
              <a:latin typeface="Times New Roman" pitchFamily="18" charset="0"/>
              <a:cs typeface="Times New Roman" pitchFamily="18" charset="0"/>
            </a:endParaRPr>
          </a:p>
          <a:p>
            <a:pPr marL="0" indent="0" algn="just">
              <a:buNone/>
            </a:pPr>
            <a:r>
              <a:rPr lang="en-US" sz="3900" smtClean="0">
                <a:latin typeface="Times New Roman" pitchFamily="18" charset="0"/>
                <a:cs typeface="Times New Roman" pitchFamily="18" charset="0"/>
              </a:rPr>
              <a:t>	</a:t>
            </a:r>
            <a:r>
              <a:rPr lang="vi-VN" sz="3900" smtClean="0">
                <a:latin typeface="Times New Roman" pitchFamily="18" charset="0"/>
                <a:cs typeface="Times New Roman" pitchFamily="18" charset="0"/>
              </a:rPr>
              <a:t>1</a:t>
            </a:r>
            <a:r>
              <a:rPr lang="vi-VN" sz="3900">
                <a:latin typeface="Times New Roman" pitchFamily="18" charset="0"/>
                <a:cs typeface="Times New Roman" pitchFamily="18" charset="0"/>
              </a:rPr>
              <a:t>. Công đoàn cơ sở được sử dụng 75% số thu kinh phí công đoàn, 60% số thu đoàn phí công đoàn theo quy định của Đoàn Chủ tịch Tổng Liên đoàn và 100% tổng số thu khác của đơn vị theo quy định của pháp luật và Tổng Liên đoàn.</a:t>
            </a:r>
          </a:p>
          <a:p>
            <a:pPr marL="0" indent="0" algn="just">
              <a:buNone/>
            </a:pPr>
            <a:r>
              <a:rPr lang="en-US" sz="3900" smtClean="0">
                <a:latin typeface="Times New Roman" pitchFamily="18" charset="0"/>
                <a:cs typeface="Times New Roman" pitchFamily="18" charset="0"/>
              </a:rPr>
              <a:t>	</a:t>
            </a:r>
            <a:r>
              <a:rPr lang="vi-VN" sz="3900" smtClean="0">
                <a:latin typeface="Times New Roman" pitchFamily="18" charset="0"/>
                <a:cs typeface="Times New Roman" pitchFamily="18" charset="0"/>
              </a:rPr>
              <a:t>2</a:t>
            </a:r>
            <a:r>
              <a:rPr lang="vi-VN" sz="3900">
                <a:latin typeface="Times New Roman" pitchFamily="18" charset="0"/>
                <a:cs typeface="Times New Roman" pitchFamily="18" charset="0"/>
              </a:rPr>
              <a:t>. Phân bổ nguồn thu đoàn phí công đoàn công đoàn cơ sở được sử dụng cho các khoản, mục chi sau:</a:t>
            </a:r>
          </a:p>
          <a:p>
            <a:pPr marL="0" indent="0" algn="just">
              <a:buNone/>
            </a:pPr>
            <a:r>
              <a:rPr lang="en-US" sz="3900" smtClean="0">
                <a:latin typeface="Times New Roman" pitchFamily="18" charset="0"/>
                <a:cs typeface="Times New Roman" pitchFamily="18" charset="0"/>
              </a:rPr>
              <a:t>	</a:t>
            </a:r>
            <a:r>
              <a:rPr lang="vi-VN" sz="3900" smtClean="0">
                <a:latin typeface="Times New Roman" pitchFamily="18" charset="0"/>
                <a:cs typeface="Times New Roman" pitchFamily="18" charset="0"/>
              </a:rPr>
              <a:t>2.1</a:t>
            </a:r>
            <a:r>
              <a:rPr lang="vi-VN" sz="3900">
                <a:latin typeface="Times New Roman" pitchFamily="18" charset="0"/>
                <a:cs typeface="Times New Roman" pitchFamily="18" charset="0"/>
              </a:rPr>
              <a:t>. Chi lương, phụ cấp cán bộ công đoàn chuyên trách và phụ cấp cán bộ công đoàn tối đa 45% nguồn thu đoàn phí công đoàn công đoàn cơ sở được sử dụng. Trong trường hợp thiếu, công đoàn cơ sở phải xem xét giảm đối tượng, mức chi phụ cấp cán bộ công đoàn cho phù hợp với nguồn tài chính được phân bổ</a:t>
            </a:r>
            <a:r>
              <a:rPr lang="vi-VN" sz="3900" smtClean="0">
                <a:latin typeface="Times New Roman" pitchFamily="18" charset="0"/>
                <a:cs typeface="Times New Roman" pitchFamily="18" charset="0"/>
              </a:rPr>
              <a:t>.</a:t>
            </a:r>
            <a:r>
              <a:rPr lang="en-US" sz="3900" smtClean="0">
                <a:latin typeface="Times New Roman" pitchFamily="18" charset="0"/>
                <a:cs typeface="Times New Roman" pitchFamily="18" charset="0"/>
              </a:rPr>
              <a:t> </a:t>
            </a:r>
            <a:endParaRPr lang="nl-NL" b="1" smtClean="0"/>
          </a:p>
          <a:p>
            <a:pPr marL="0" indent="0" algn="just">
              <a:buNone/>
            </a:pPr>
            <a:r>
              <a:rPr lang="nl-NL" b="1">
                <a:latin typeface="Times New Roman" pitchFamily="18" charset="0"/>
                <a:cs typeface="Times New Roman" pitchFamily="18" charset="0"/>
              </a:rPr>
              <a:t>	</a:t>
            </a:r>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45719"/>
          </a:xfrm>
        </p:spPr>
        <p:txBody>
          <a:bodyPr>
            <a:normAutofit fontScale="90000"/>
          </a:bodyPr>
          <a:lstStyle/>
          <a:p>
            <a:endParaRPr lang="en-US"/>
          </a:p>
        </p:txBody>
      </p:sp>
      <p:sp>
        <p:nvSpPr>
          <p:cNvPr id="3" name="Content Placeholder 2"/>
          <p:cNvSpPr>
            <a:spLocks noGrp="1"/>
          </p:cNvSpPr>
          <p:nvPr>
            <p:ph idx="1"/>
          </p:nvPr>
        </p:nvSpPr>
        <p:spPr>
          <a:xfrm>
            <a:off x="457200" y="1066800"/>
            <a:ext cx="8229600" cy="5105400"/>
          </a:xfrm>
        </p:spPr>
        <p:txBody>
          <a:bodyPr>
            <a:normAutofit fontScale="40000" lnSpcReduction="20000"/>
          </a:bodyPr>
          <a:lstStyle/>
          <a:p>
            <a:pPr marL="0" indent="0" algn="just">
              <a:buNone/>
            </a:pPr>
            <a:r>
              <a:rPr lang="en-US" b="1" smtClean="0"/>
              <a:t>        </a:t>
            </a:r>
            <a:r>
              <a:rPr lang="en-US" sz="5900" smtClean="0">
                <a:latin typeface="Times New Roman" pitchFamily="18" charset="0"/>
                <a:cs typeface="Times New Roman" pitchFamily="18" charset="0"/>
              </a:rPr>
              <a:t>Ngày 18/5/2023 TLĐLĐ ban hành QĐ 7201 về việc sửa đổi QĐ số</a:t>
            </a:r>
            <a:r>
              <a:rPr lang="vi-VN" sz="5900">
                <a:latin typeface="Times New Roman" pitchFamily="18" charset="0"/>
                <a:cs typeface="Times New Roman" pitchFamily="18" charset="0"/>
              </a:rPr>
              <a:t> </a:t>
            </a:r>
            <a:r>
              <a:rPr lang="vi-VN" sz="5900">
                <a:latin typeface="Times New Roman" pitchFamily="18" charset="0"/>
                <a:cs typeface="Times New Roman" pitchFamily="18" charset="0"/>
                <a:hlinkClick r:id="rId2" tooltip="Quyết định 4290/QĐ-TLĐ"/>
              </a:rPr>
              <a:t>4290/QĐ-TLĐ</a:t>
            </a:r>
            <a:r>
              <a:rPr lang="vi-VN" sz="5900">
                <a:latin typeface="Times New Roman" pitchFamily="18" charset="0"/>
                <a:cs typeface="Times New Roman" pitchFamily="18" charset="0"/>
              </a:rPr>
              <a:t> </a:t>
            </a:r>
            <a:r>
              <a:rPr lang="en-US" sz="5900" smtClean="0">
                <a:latin typeface="Times New Roman" pitchFamily="18" charset="0"/>
                <a:cs typeface="Times New Roman" pitchFamily="18" charset="0"/>
              </a:rPr>
              <a:t>ngày</a:t>
            </a:r>
            <a:r>
              <a:rPr lang="vi-VN" sz="5900" smtClean="0">
                <a:latin typeface="Times New Roman" pitchFamily="18" charset="0"/>
                <a:cs typeface="Times New Roman" pitchFamily="18" charset="0"/>
              </a:rPr>
              <a:t> 01</a:t>
            </a:r>
            <a:r>
              <a:rPr lang="en-US" sz="5900" smtClean="0">
                <a:latin typeface="Times New Roman" pitchFamily="18" charset="0"/>
                <a:cs typeface="Times New Roman" pitchFamily="18" charset="0"/>
              </a:rPr>
              <a:t>/</a:t>
            </a:r>
            <a:r>
              <a:rPr lang="vi-VN" sz="5900" smtClean="0">
                <a:latin typeface="Times New Roman" pitchFamily="18" charset="0"/>
                <a:cs typeface="Times New Roman" pitchFamily="18" charset="0"/>
              </a:rPr>
              <a:t>3</a:t>
            </a:r>
            <a:r>
              <a:rPr lang="en-US" sz="5900" smtClean="0">
                <a:latin typeface="Times New Roman" pitchFamily="18" charset="0"/>
                <a:cs typeface="Times New Roman" pitchFamily="18" charset="0"/>
              </a:rPr>
              <a:t>/</a:t>
            </a:r>
            <a:r>
              <a:rPr lang="vi-VN" sz="5900" smtClean="0">
                <a:latin typeface="Times New Roman" pitchFamily="18" charset="0"/>
                <a:cs typeface="Times New Roman" pitchFamily="18" charset="0"/>
              </a:rPr>
              <a:t>2022 </a:t>
            </a:r>
            <a:r>
              <a:rPr lang="en-US" sz="5900" smtClean="0">
                <a:latin typeface="Times New Roman" pitchFamily="18" charset="0"/>
                <a:cs typeface="Times New Roman" pitchFamily="18" charset="0"/>
              </a:rPr>
              <a:t>của Đoàn chủ tịch TLĐLĐ Việt Nam “ Về thu, chi, quản lý tài chính công đoàn cơ sở”</a:t>
            </a:r>
          </a:p>
          <a:p>
            <a:pPr marL="0" indent="0" algn="just">
              <a:buNone/>
            </a:pPr>
            <a:r>
              <a:rPr lang="en-US" sz="5900" smtClean="0">
                <a:latin typeface="Times New Roman" pitchFamily="18" charset="0"/>
                <a:cs typeface="Times New Roman" pitchFamily="18" charset="0"/>
              </a:rPr>
              <a:t>	- </a:t>
            </a:r>
            <a:r>
              <a:rPr lang="vi-VN" sz="5900" smtClean="0">
                <a:latin typeface="Times New Roman" pitchFamily="18" charset="0"/>
                <a:cs typeface="Times New Roman" pitchFamily="18" charset="0"/>
              </a:rPr>
              <a:t>Sửa </a:t>
            </a:r>
            <a:r>
              <a:rPr lang="vi-VN" sz="5900">
                <a:latin typeface="Times New Roman" pitchFamily="18" charset="0"/>
                <a:cs typeface="Times New Roman" pitchFamily="18" charset="0"/>
              </a:rPr>
              <a:t>đổi, bổ sung một số nội dung tại Điều 6 Quyết định số 4290/QĐ-TLĐ</a:t>
            </a:r>
          </a:p>
          <a:p>
            <a:pPr marL="0" indent="0" algn="just">
              <a:buNone/>
            </a:pPr>
            <a:r>
              <a:rPr lang="en-US" sz="5900" smtClean="0">
                <a:latin typeface="Times New Roman" pitchFamily="18" charset="0"/>
                <a:cs typeface="Times New Roman" pitchFamily="18" charset="0"/>
              </a:rPr>
              <a:t>	- </a:t>
            </a:r>
            <a:r>
              <a:rPr lang="vi-VN" sz="5900" smtClean="0">
                <a:latin typeface="Times New Roman" pitchFamily="18" charset="0"/>
                <a:cs typeface="Times New Roman" pitchFamily="18" charset="0"/>
              </a:rPr>
              <a:t>1.1</a:t>
            </a:r>
            <a:r>
              <a:rPr lang="vi-VN" sz="5900">
                <a:latin typeface="Times New Roman" pitchFamily="18" charset="0"/>
                <a:cs typeface="Times New Roman" pitchFamily="18" charset="0"/>
              </a:rPr>
              <a:t>. Bổ sung vào Khoản 3: “Chi quản lý hành chính” nội dung:</a:t>
            </a:r>
          </a:p>
          <a:p>
            <a:pPr marL="0" indent="0" algn="just">
              <a:buNone/>
            </a:pPr>
            <a:r>
              <a:rPr lang="en-US" sz="5900" smtClean="0">
                <a:latin typeface="Times New Roman" pitchFamily="18" charset="0"/>
                <a:cs typeface="Times New Roman" pitchFamily="18" charset="0"/>
              </a:rPr>
              <a:t>	</a:t>
            </a:r>
            <a:r>
              <a:rPr lang="vi-VN" sz="5900" smtClean="0">
                <a:latin typeface="Times New Roman" pitchFamily="18" charset="0"/>
                <a:cs typeface="Times New Roman" pitchFamily="18" charset="0"/>
              </a:rPr>
              <a:t>- </a:t>
            </a:r>
            <a:r>
              <a:rPr lang="vi-VN" sz="5900">
                <a:latin typeface="Times New Roman" pitchFamily="18" charset="0"/>
                <a:cs typeface="Times New Roman" pitchFamily="18" charset="0"/>
              </a:rPr>
              <a:t>Chi phụ cấp kế toán công đoàn, thủ quỹ công đoàn tại công đoàn cơ sở. Mức chi phụ cấp kế toán công đoàn, thủ quỹ công đoàn áp dụng Khoản 2 và Khoản 3 Điều 3 Quy định ban hành kèm theo Quyết định số </a:t>
            </a:r>
            <a:r>
              <a:rPr lang="vi-VN" sz="5900">
                <a:latin typeface="Times New Roman" pitchFamily="18" charset="0"/>
                <a:cs typeface="Times New Roman" pitchFamily="18" charset="0"/>
                <a:hlinkClick r:id="rId3" tooltip="Quyết định 5692/QĐ-TLĐ"/>
              </a:rPr>
              <a:t>5692/QĐ-TLĐ</a:t>
            </a:r>
            <a:r>
              <a:rPr lang="vi-VN" sz="5900">
                <a:latin typeface="Times New Roman" pitchFamily="18" charset="0"/>
                <a:cs typeface="Times New Roman" pitchFamily="18" charset="0"/>
              </a:rPr>
              <a:t> ngày 08 tháng 12 năm 2022 của Đoàn Chủ tịch Tổng Liên đoàn Lao động Việt Nam về việc ban hành Quy định chế độ phụ cấp cán bộ công đoàn và không cao hơn mức chi phụ cấp trách nhiệm phó chủ tịch công đoàn cơ </a:t>
            </a:r>
            <a:r>
              <a:rPr lang="vi-VN" sz="5900" smtClean="0">
                <a:latin typeface="Times New Roman" pitchFamily="18" charset="0"/>
                <a:cs typeface="Times New Roman" pitchFamily="18" charset="0"/>
              </a:rPr>
              <a:t>sở.</a:t>
            </a:r>
            <a:endParaRPr lang="vi-VN" sz="5900">
              <a:latin typeface="Times New Roman" pitchFamily="18" charset="0"/>
              <a:cs typeface="Times New Roman" pitchFamily="18" charset="0"/>
            </a:endParaRPr>
          </a:p>
          <a:p>
            <a:pPr marL="0" indent="0" algn="just">
              <a:buNone/>
            </a:pPr>
            <a:r>
              <a:rPr lang="en-US" sz="5900" smtClean="0">
                <a:latin typeface="Times New Roman" pitchFamily="18" charset="0"/>
                <a:cs typeface="Times New Roman" pitchFamily="18" charset="0"/>
              </a:rPr>
              <a:t>	</a:t>
            </a:r>
            <a:endParaRPr lang="en-US" sz="5900">
              <a:latin typeface="Times New Roman" pitchFamily="18" charset="0"/>
              <a:cs typeface="Times New Roman" pitchFamily="18" charset="0"/>
            </a:endParaRPr>
          </a:p>
        </p:txBody>
      </p:sp>
    </p:spTree>
    <p:extLst>
      <p:ext uri="{BB962C8B-B14F-4D97-AF65-F5344CB8AC3E}">
        <p14:creationId xmlns="" xmlns:p14="http://schemas.microsoft.com/office/powerpoint/2010/main" val="38758627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2082</TotalTime>
  <Words>302</Words>
  <Application>Microsoft Office PowerPoint</Application>
  <PresentationFormat>On-screen Show (4:3)</PresentationFormat>
  <Paragraphs>218</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OanhPC</dc:creator>
  <cp:lastModifiedBy>ADMIN</cp:lastModifiedBy>
  <cp:revision>310</cp:revision>
  <dcterms:created xsi:type="dcterms:W3CDTF">2020-07-06T02:05:20Z</dcterms:created>
  <dcterms:modified xsi:type="dcterms:W3CDTF">2023-10-06T00:08:18Z</dcterms:modified>
</cp:coreProperties>
</file>